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58" r:id="rId4"/>
    <p:sldId id="316" r:id="rId5"/>
    <p:sldId id="319" r:id="rId6"/>
    <p:sldId id="317" r:id="rId7"/>
    <p:sldId id="318" r:id="rId8"/>
    <p:sldId id="309" r:id="rId9"/>
    <p:sldId id="323" r:id="rId10"/>
    <p:sldId id="259" r:id="rId11"/>
    <p:sldId id="260" r:id="rId12"/>
    <p:sldId id="311" r:id="rId13"/>
    <p:sldId id="322" r:id="rId14"/>
    <p:sldId id="261" r:id="rId15"/>
    <p:sldId id="262" r:id="rId16"/>
    <p:sldId id="280" r:id="rId17"/>
    <p:sldId id="263" r:id="rId18"/>
    <p:sldId id="264" r:id="rId19"/>
    <p:sldId id="265" r:id="rId20"/>
    <p:sldId id="320" r:id="rId21"/>
    <p:sldId id="321" r:id="rId22"/>
    <p:sldId id="266" r:id="rId23"/>
    <p:sldId id="267" r:id="rId24"/>
    <p:sldId id="281" r:id="rId25"/>
    <p:sldId id="268" r:id="rId26"/>
    <p:sldId id="26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7" r:id="rId47"/>
    <p:sldId id="303" r:id="rId48"/>
    <p:sldId id="304" r:id="rId49"/>
    <p:sldId id="305" r:id="rId50"/>
    <p:sldId id="313" r:id="rId51"/>
    <p:sldId id="310" r:id="rId52"/>
    <p:sldId id="306" r:id="rId53"/>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03D82572-52DB-4133-9055-51B0C8BF3F81}" type="datetimeFigureOut">
              <a:rPr lang="pt-BR" smtClean="0"/>
              <a:t>12/10/2019</a:t>
            </a:fld>
            <a:endParaRPr lang="pt-BR"/>
          </a:p>
        </p:txBody>
      </p:sp>
      <p:sp>
        <p:nvSpPr>
          <p:cNvPr id="4" name="Espaço Reservado para Imagem de Slide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DD5A82F0-664F-41F3-A7C6-87A7878EC402}" type="slidenum">
              <a:rPr lang="pt-BR" smtClean="0"/>
              <a:t>‹nº›</a:t>
            </a:fld>
            <a:endParaRPr lang="pt-BR"/>
          </a:p>
        </p:txBody>
      </p:sp>
    </p:spTree>
    <p:extLst>
      <p:ext uri="{BB962C8B-B14F-4D97-AF65-F5344CB8AC3E}">
        <p14:creationId xmlns:p14="http://schemas.microsoft.com/office/powerpoint/2010/main" val="152238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2E3512CD-F97F-483A-B0FD-AA92ADE95F99}" type="slidenum">
              <a:rPr lang="pt-BR" altLang="pt-BR"/>
              <a:pPr/>
              <a:t>‹nº›</a:t>
            </a:fld>
            <a:endParaRPr lang="pt-BR" altLang="pt-BR"/>
          </a:p>
        </p:txBody>
      </p:sp>
    </p:spTree>
    <p:extLst>
      <p:ext uri="{BB962C8B-B14F-4D97-AF65-F5344CB8AC3E}">
        <p14:creationId xmlns:p14="http://schemas.microsoft.com/office/powerpoint/2010/main" val="16671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0070566A-B359-4B24-B25F-D47EBC71A770}" type="slidenum">
              <a:rPr lang="pt-BR" altLang="pt-BR"/>
              <a:pPr/>
              <a:t>‹nº›</a:t>
            </a:fld>
            <a:endParaRPr lang="pt-BR" altLang="pt-BR"/>
          </a:p>
        </p:txBody>
      </p:sp>
    </p:spTree>
    <p:extLst>
      <p:ext uri="{BB962C8B-B14F-4D97-AF65-F5344CB8AC3E}">
        <p14:creationId xmlns:p14="http://schemas.microsoft.com/office/powerpoint/2010/main" val="177076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C3031D7D-33CE-4FE8-8574-4F813FCDAA0C}" type="slidenum">
              <a:rPr lang="pt-BR" altLang="pt-BR"/>
              <a:pPr/>
              <a:t>‹nº›</a:t>
            </a:fld>
            <a:endParaRPr lang="pt-BR" altLang="pt-BR"/>
          </a:p>
        </p:txBody>
      </p:sp>
    </p:spTree>
    <p:extLst>
      <p:ext uri="{BB962C8B-B14F-4D97-AF65-F5344CB8AC3E}">
        <p14:creationId xmlns:p14="http://schemas.microsoft.com/office/powerpoint/2010/main" val="200777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D0C7F313-BB41-4523-9157-C3C14B0D00E2}" type="slidenum">
              <a:rPr lang="pt-BR" altLang="pt-BR"/>
              <a:pPr/>
              <a:t>‹nº›</a:t>
            </a:fld>
            <a:endParaRPr lang="pt-BR" altLang="pt-BR"/>
          </a:p>
        </p:txBody>
      </p:sp>
    </p:spTree>
    <p:extLst>
      <p:ext uri="{BB962C8B-B14F-4D97-AF65-F5344CB8AC3E}">
        <p14:creationId xmlns:p14="http://schemas.microsoft.com/office/powerpoint/2010/main" val="250849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276280FA-1185-4883-88CA-453B1CA696EA}" type="slidenum">
              <a:rPr lang="pt-BR" altLang="pt-BR"/>
              <a:pPr/>
              <a:t>‹nº›</a:t>
            </a:fld>
            <a:endParaRPr lang="pt-BR" altLang="pt-BR"/>
          </a:p>
        </p:txBody>
      </p:sp>
    </p:spTree>
    <p:extLst>
      <p:ext uri="{BB962C8B-B14F-4D97-AF65-F5344CB8AC3E}">
        <p14:creationId xmlns:p14="http://schemas.microsoft.com/office/powerpoint/2010/main" val="27154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B0AF8EF6-8C36-4AC6-991E-8EBFD4720B93}" type="slidenum">
              <a:rPr lang="pt-BR" altLang="pt-BR"/>
              <a:pPr/>
              <a:t>‹nº›</a:t>
            </a:fld>
            <a:endParaRPr lang="pt-BR" altLang="pt-BR"/>
          </a:p>
        </p:txBody>
      </p:sp>
    </p:spTree>
    <p:extLst>
      <p:ext uri="{BB962C8B-B14F-4D97-AF65-F5344CB8AC3E}">
        <p14:creationId xmlns:p14="http://schemas.microsoft.com/office/powerpoint/2010/main" val="603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3B33C486-81DD-4C34-9AA2-CBB5921EEC75}" type="slidenum">
              <a:rPr lang="pt-BR" altLang="pt-BR"/>
              <a:pPr/>
              <a:t>‹nº›</a:t>
            </a:fld>
            <a:endParaRPr lang="pt-BR" altLang="pt-BR"/>
          </a:p>
        </p:txBody>
      </p:sp>
    </p:spTree>
    <p:extLst>
      <p:ext uri="{BB962C8B-B14F-4D97-AF65-F5344CB8AC3E}">
        <p14:creationId xmlns:p14="http://schemas.microsoft.com/office/powerpoint/2010/main" val="191318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D772FDF4-7C86-4D7E-AB08-9D9217456B0E}" type="slidenum">
              <a:rPr lang="pt-BR" altLang="pt-BR"/>
              <a:pPr/>
              <a:t>‹nº›</a:t>
            </a:fld>
            <a:endParaRPr lang="pt-BR" altLang="pt-BR"/>
          </a:p>
        </p:txBody>
      </p:sp>
    </p:spTree>
    <p:extLst>
      <p:ext uri="{BB962C8B-B14F-4D97-AF65-F5344CB8AC3E}">
        <p14:creationId xmlns:p14="http://schemas.microsoft.com/office/powerpoint/2010/main" val="218159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78C4C365-B6D0-418C-A98E-93D66FE507C4}" type="slidenum">
              <a:rPr lang="pt-BR" altLang="pt-BR"/>
              <a:pPr/>
              <a:t>‹nº›</a:t>
            </a:fld>
            <a:endParaRPr lang="pt-BR" altLang="pt-BR"/>
          </a:p>
        </p:txBody>
      </p:sp>
    </p:spTree>
    <p:extLst>
      <p:ext uri="{BB962C8B-B14F-4D97-AF65-F5344CB8AC3E}">
        <p14:creationId xmlns:p14="http://schemas.microsoft.com/office/powerpoint/2010/main" val="136582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906CC94C-FC22-4461-A293-26F1121F8D21}" type="slidenum">
              <a:rPr lang="pt-BR" altLang="pt-BR"/>
              <a:pPr/>
              <a:t>‹nº›</a:t>
            </a:fld>
            <a:endParaRPr lang="pt-BR" altLang="pt-BR"/>
          </a:p>
        </p:txBody>
      </p:sp>
    </p:spTree>
    <p:extLst>
      <p:ext uri="{BB962C8B-B14F-4D97-AF65-F5344CB8AC3E}">
        <p14:creationId xmlns:p14="http://schemas.microsoft.com/office/powerpoint/2010/main" val="238986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E83A35A2-0D2E-42A6-9FF2-6991FFAC3AB7}" type="slidenum">
              <a:rPr lang="pt-BR" altLang="pt-BR"/>
              <a:pPr/>
              <a:t>‹nº›</a:t>
            </a:fld>
            <a:endParaRPr lang="pt-BR" altLang="pt-BR"/>
          </a:p>
        </p:txBody>
      </p:sp>
    </p:spTree>
    <p:extLst>
      <p:ext uri="{BB962C8B-B14F-4D97-AF65-F5344CB8AC3E}">
        <p14:creationId xmlns:p14="http://schemas.microsoft.com/office/powerpoint/2010/main" val="197584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5BEF3512-6014-4EA2-AA2B-4A21A13F583C}" type="slidenum">
              <a:rPr lang="pt-BR" altLang="pt-BR"/>
              <a:pPr/>
              <a:t>‹nº›</a:t>
            </a:fld>
            <a:endParaRPr lang="pt-BR" altLang="pt-BR"/>
          </a:p>
        </p:txBody>
      </p:sp>
    </p:spTree>
    <p:extLst>
      <p:ext uri="{BB962C8B-B14F-4D97-AF65-F5344CB8AC3E}">
        <p14:creationId xmlns:p14="http://schemas.microsoft.com/office/powerpoint/2010/main" val="372634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576869"/>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ED585C-11D5-409B-854F-144F2FDA4489}"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49275"/>
            <a:ext cx="7772400" cy="1470025"/>
          </a:xfrm>
        </p:spPr>
        <p:txBody>
          <a:bodyPr/>
          <a:lstStyle/>
          <a:p>
            <a:pPr eaLnBrk="1" hangingPunct="1"/>
            <a:r>
              <a:rPr lang="pt-BR" altLang="pt-BR" b="1" dirty="0">
                <a:solidFill>
                  <a:srgbClr val="FFFF66"/>
                </a:solidFill>
                <a:latin typeface="Georgia" panose="02040502050405020303" pitchFamily="18" charset="0"/>
              </a:rPr>
              <a:t>INVENTÁRIO FLORESTAL</a:t>
            </a:r>
          </a:p>
        </p:txBody>
      </p:sp>
      <p:sp>
        <p:nvSpPr>
          <p:cNvPr id="5123" name="Rectangle 3"/>
          <p:cNvSpPr>
            <a:spLocks noGrp="1" noChangeArrowheads="1"/>
          </p:cNvSpPr>
          <p:nvPr>
            <p:ph type="subTitle" idx="1"/>
          </p:nvPr>
        </p:nvSpPr>
        <p:spPr>
          <a:xfrm>
            <a:off x="468313" y="2205038"/>
            <a:ext cx="8135937" cy="1752600"/>
          </a:xfrm>
        </p:spPr>
        <p:txBody>
          <a:bodyPr/>
          <a:lstStyle/>
          <a:p>
            <a:pPr eaLnBrk="1" hangingPunct="1"/>
            <a:r>
              <a:rPr lang="pt-BR" altLang="pt-BR" sz="4000" dirty="0">
                <a:latin typeface="Georgia" panose="02040502050405020303" pitchFamily="18" charset="0"/>
              </a:rPr>
              <a:t>LEVANTAMENTO SÓCIO-ECONÔMICO:</a:t>
            </a:r>
          </a:p>
          <a:p>
            <a:pPr eaLnBrk="1" hangingPunct="1"/>
            <a:r>
              <a:rPr lang="pt-BR" altLang="pt-BR" sz="4000" dirty="0">
                <a:latin typeface="Georgia" panose="02040502050405020303" pitchFamily="18" charset="0"/>
              </a:rPr>
              <a:t>MÉTODOS DE PESQUISA</a:t>
            </a:r>
          </a:p>
        </p:txBody>
      </p:sp>
      <p:sp>
        <p:nvSpPr>
          <p:cNvPr id="5124" name="Text Box 4"/>
          <p:cNvSpPr txBox="1">
            <a:spLocks noChangeArrowheads="1"/>
          </p:cNvSpPr>
          <p:nvPr/>
        </p:nvSpPr>
        <p:spPr bwMode="auto">
          <a:xfrm>
            <a:off x="3995738" y="5949950"/>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solidFill>
                  <a:srgbClr val="FFFF66"/>
                </a:solidFill>
                <a:latin typeface="Georgia" panose="02040502050405020303" pitchFamily="18" charset="0"/>
              </a:rPr>
              <a:t>Hilton Thadeu </a:t>
            </a:r>
            <a:r>
              <a:rPr lang="pt-BR" altLang="pt-BR" dirty="0" err="1">
                <a:solidFill>
                  <a:srgbClr val="FFFF66"/>
                </a:solidFill>
                <a:latin typeface="Georgia" panose="02040502050405020303" pitchFamily="18" charset="0"/>
              </a:rPr>
              <a:t>Zarate</a:t>
            </a:r>
            <a:r>
              <a:rPr lang="pt-BR" altLang="pt-BR" dirty="0">
                <a:solidFill>
                  <a:srgbClr val="FFFF66"/>
                </a:solidFill>
                <a:latin typeface="Georgia" panose="02040502050405020303" pitchFamily="18" charset="0"/>
              </a:rPr>
              <a:t> do Couto</a:t>
            </a:r>
          </a:p>
        </p:txBody>
      </p:sp>
      <p:pic>
        <p:nvPicPr>
          <p:cNvPr id="5125" name="Picture 5" descr="pess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365625"/>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altLang="pt-BR" b="1" dirty="0">
                <a:latin typeface="Georgia" panose="02040502050405020303" pitchFamily="18" charset="0"/>
              </a:rPr>
              <a:t>Tipos de Pesquisa </a:t>
            </a:r>
            <a:br>
              <a:rPr lang="pt-BR" altLang="pt-BR" b="1" dirty="0">
                <a:latin typeface="Georgia" panose="02040502050405020303" pitchFamily="18" charset="0"/>
              </a:rPr>
            </a:br>
            <a:r>
              <a:rPr lang="pt-BR" altLang="pt-BR" sz="2000" b="1" dirty="0">
                <a:latin typeface="Georgia" panose="02040502050405020303" pitchFamily="18" charset="0"/>
              </a:rPr>
              <a:t>(Ibope, AC Nielsen, </a:t>
            </a:r>
            <a:r>
              <a:rPr lang="pt-BR" altLang="pt-BR" sz="2000" b="1" dirty="0" err="1">
                <a:latin typeface="Georgia" panose="02040502050405020303" pitchFamily="18" charset="0"/>
              </a:rPr>
              <a:t>Kleffmann</a:t>
            </a:r>
            <a:r>
              <a:rPr lang="pt-BR" altLang="pt-BR" sz="2000" b="1" dirty="0">
                <a:latin typeface="Georgia" panose="02040502050405020303" pitchFamily="18" charset="0"/>
              </a:rPr>
              <a:t>, </a:t>
            </a:r>
            <a:r>
              <a:rPr lang="pt-BR" altLang="pt-BR" sz="2000" b="1" dirty="0" err="1">
                <a:latin typeface="Georgia" panose="02040502050405020303" pitchFamily="18" charset="0"/>
              </a:rPr>
              <a:t>DataFolha</a:t>
            </a:r>
            <a:r>
              <a:rPr lang="pt-BR" altLang="pt-BR" sz="2000" b="1" dirty="0">
                <a:latin typeface="Georgia" panose="02040502050405020303" pitchFamily="18" charset="0"/>
              </a:rPr>
              <a:t> e mais 180 empresas)</a:t>
            </a:r>
          </a:p>
        </p:txBody>
      </p:sp>
      <p:sp>
        <p:nvSpPr>
          <p:cNvPr id="9219" name="Rectangle 3"/>
          <p:cNvSpPr>
            <a:spLocks noGrp="1" noChangeArrowheads="1"/>
          </p:cNvSpPr>
          <p:nvPr>
            <p:ph type="body" idx="1"/>
          </p:nvPr>
        </p:nvSpPr>
        <p:spPr>
          <a:xfrm>
            <a:off x="468313" y="2133600"/>
            <a:ext cx="8229600" cy="4525963"/>
          </a:xfrm>
        </p:spPr>
        <p:txBody>
          <a:bodyPr/>
          <a:lstStyle/>
          <a:p>
            <a:pPr eaLnBrk="1" hangingPunct="1"/>
            <a:r>
              <a:rPr lang="pt-BR" altLang="pt-BR" dirty="0">
                <a:latin typeface="Georgia" panose="02040502050405020303" pitchFamily="18" charset="0"/>
              </a:rPr>
              <a:t>Pesquisa de audiência</a:t>
            </a:r>
          </a:p>
          <a:p>
            <a:pPr eaLnBrk="1" hangingPunct="1"/>
            <a:r>
              <a:rPr lang="pt-BR" altLang="pt-BR" dirty="0">
                <a:latin typeface="Georgia" panose="02040502050405020303" pitchFamily="18" charset="0"/>
              </a:rPr>
              <a:t>Pesquisa mercadológica</a:t>
            </a:r>
          </a:p>
          <a:p>
            <a:pPr eaLnBrk="1" hangingPunct="1"/>
            <a:r>
              <a:rPr lang="pt-BR" altLang="pt-BR" dirty="0">
                <a:latin typeface="Georgia" panose="02040502050405020303" pitchFamily="18" charset="0"/>
              </a:rPr>
              <a:t>Pesquisa eleitoral</a:t>
            </a:r>
          </a:p>
          <a:p>
            <a:pPr eaLnBrk="1" hangingPunct="1"/>
            <a:r>
              <a:rPr lang="pt-BR" altLang="pt-BR" dirty="0">
                <a:latin typeface="Georgia" panose="02040502050405020303" pitchFamily="18" charset="0"/>
              </a:rPr>
              <a:t>Pesquisa de opinião</a:t>
            </a:r>
          </a:p>
          <a:p>
            <a:pPr eaLnBrk="1" hangingPunct="1"/>
            <a:r>
              <a:rPr lang="pt-BR" altLang="pt-BR" dirty="0">
                <a:latin typeface="Georgia" panose="02040502050405020303" pitchFamily="18" charset="0"/>
              </a:rPr>
              <a:t>Pesquisa de Internet</a:t>
            </a:r>
          </a:p>
          <a:p>
            <a:pPr eaLnBrk="1" hangingPunct="1"/>
            <a:r>
              <a:rPr lang="pt-BR" altLang="pt-BR" dirty="0">
                <a:latin typeface="Georgia" panose="02040502050405020303" pitchFamily="18" charset="0"/>
              </a:rPr>
              <a:t>Pesquisa de propaganda</a:t>
            </a:r>
          </a:p>
        </p:txBody>
      </p:sp>
      <p:pic>
        <p:nvPicPr>
          <p:cNvPr id="9220"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A97E7BCF-B28D-4677-8D7F-2376E403F0A0}"/>
              </a:ext>
            </a:extLst>
          </p:cNvPr>
          <p:cNvSpPr>
            <a:spLocks noGrp="1"/>
          </p:cNvSpPr>
          <p:nvPr>
            <p:ph type="sldNum" sz="quarter" idx="12"/>
          </p:nvPr>
        </p:nvSpPr>
        <p:spPr/>
        <p:txBody>
          <a:bodyPr/>
          <a:lstStyle/>
          <a:p>
            <a:fld id="{276280FA-1185-4883-88CA-453B1CA696EA}" type="slidenum">
              <a:rPr lang="pt-BR" altLang="pt-BR" smtClean="0"/>
              <a:pPr/>
              <a:t>10</a:t>
            </a:fld>
            <a:endParaRPr lang="pt-BR" alt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pt-BR" altLang="pt-BR" sz="3600" b="1">
                <a:latin typeface="Times New Roman" panose="02020603050405020304" pitchFamily="18" charset="0"/>
                <a:cs typeface="Times New Roman" panose="02020603050405020304" pitchFamily="18" charset="0"/>
              </a:rPr>
              <a:t>Três em cada quatro brasileiros declaram ter medo de andar de avião</a:t>
            </a:r>
            <a:endParaRPr lang="pt-BR" altLang="pt-BR" sz="3600" i="1">
              <a:latin typeface="Times New Roman" panose="02020603050405020304" pitchFamily="18" charset="0"/>
              <a:cs typeface="Times New Roman" panose="02020603050405020304" pitchFamily="18" charset="0"/>
            </a:endParaRPr>
          </a:p>
        </p:txBody>
      </p:sp>
      <p:sp>
        <p:nvSpPr>
          <p:cNvPr id="10244" name="Rectangle 3"/>
          <p:cNvSpPr>
            <a:spLocks noGrp="1" noChangeArrowheads="1"/>
          </p:cNvSpPr>
          <p:nvPr>
            <p:ph type="body" idx="1"/>
          </p:nvPr>
        </p:nvSpPr>
        <p:spPr/>
        <p:txBody>
          <a:bodyPr/>
          <a:lstStyle/>
          <a:p>
            <a:pPr eaLnBrk="1" hangingPunct="1"/>
            <a:r>
              <a:rPr lang="pt-BR" altLang="pt-BR" sz="2500" i="1">
                <a:latin typeface="Times New Roman" panose="02020603050405020304" pitchFamily="18" charset="0"/>
                <a:cs typeface="Times New Roman" panose="02020603050405020304" pitchFamily="18" charset="0"/>
              </a:rPr>
              <a:t>Pesquisa indica que temor é conseqüência dos últimos acidentes aéreos.</a:t>
            </a:r>
          </a:p>
          <a:p>
            <a:pPr eaLnBrk="1" hangingPunct="1"/>
            <a:r>
              <a:rPr lang="pt-BR" altLang="pt-BR" sz="2500" b="1" i="1">
                <a:latin typeface="Times New Roman" panose="02020603050405020304" pitchFamily="18" charset="0"/>
                <a:cs typeface="Times New Roman" panose="02020603050405020304" pitchFamily="18" charset="0"/>
              </a:rPr>
              <a:t>Período:</a:t>
            </a:r>
            <a:r>
              <a:rPr lang="pt-BR" altLang="pt-BR" sz="2500" i="1">
                <a:latin typeface="Times New Roman" panose="02020603050405020304" pitchFamily="18" charset="0"/>
                <a:cs typeface="Times New Roman" panose="02020603050405020304" pitchFamily="18" charset="0"/>
              </a:rPr>
              <a:t> A pesquisa foi realizada entre os dias 7 e 9 de agosto de 2007 (17 jul 2007 acidente avião da TAM São Paulo).</a:t>
            </a:r>
            <a:br>
              <a:rPr lang="pt-BR" altLang="pt-BR" sz="2500" i="1">
                <a:latin typeface="Times New Roman" panose="02020603050405020304" pitchFamily="18" charset="0"/>
                <a:cs typeface="Times New Roman" panose="02020603050405020304" pitchFamily="18" charset="0"/>
              </a:rPr>
            </a:br>
            <a:r>
              <a:rPr lang="pt-BR" altLang="pt-BR" sz="2500" b="1" i="1">
                <a:latin typeface="Times New Roman" panose="02020603050405020304" pitchFamily="18" charset="0"/>
                <a:cs typeface="Times New Roman" panose="02020603050405020304" pitchFamily="18" charset="0"/>
              </a:rPr>
              <a:t>Amostra:</a:t>
            </a:r>
            <a:r>
              <a:rPr lang="pt-BR" altLang="pt-BR" sz="2500" i="1">
                <a:latin typeface="Times New Roman" panose="02020603050405020304" pitchFamily="18" charset="0"/>
                <a:cs typeface="Times New Roman" panose="02020603050405020304" pitchFamily="18" charset="0"/>
              </a:rPr>
              <a:t> Foram realizadas 1.400 entrevistas com brasileiros de 16 anos ou mais, residentes em domicílio com posse de telefone.</a:t>
            </a:r>
            <a:br>
              <a:rPr lang="pt-BR" altLang="pt-BR" sz="2500" i="1">
                <a:latin typeface="Times New Roman" panose="02020603050405020304" pitchFamily="18" charset="0"/>
                <a:cs typeface="Times New Roman" panose="02020603050405020304" pitchFamily="18" charset="0"/>
              </a:rPr>
            </a:br>
            <a:r>
              <a:rPr lang="pt-BR" altLang="pt-BR" sz="2500" b="1" i="1">
                <a:latin typeface="Times New Roman" panose="02020603050405020304" pitchFamily="18" charset="0"/>
                <a:cs typeface="Times New Roman" panose="02020603050405020304" pitchFamily="18" charset="0"/>
              </a:rPr>
              <a:t>Margem de erro:</a:t>
            </a:r>
            <a:r>
              <a:rPr lang="pt-BR" altLang="pt-BR" sz="2500" i="1">
                <a:latin typeface="Times New Roman" panose="02020603050405020304" pitchFamily="18" charset="0"/>
                <a:cs typeface="Times New Roman" panose="02020603050405020304" pitchFamily="18" charset="0"/>
              </a:rPr>
              <a:t> É de três pontos percentuais, para mais ou para menos, considerando um grau de confiança de 95%.</a:t>
            </a:r>
            <a:r>
              <a:rPr lang="pt-BR" altLang="pt-BR" sz="2500">
                <a:latin typeface="Times New Roman" panose="02020603050405020304" pitchFamily="18" charset="0"/>
                <a:cs typeface="Times New Roman" panose="02020603050405020304" pitchFamily="18" charset="0"/>
              </a:rPr>
              <a:t> </a:t>
            </a:r>
          </a:p>
        </p:txBody>
      </p:sp>
      <p:sp>
        <p:nvSpPr>
          <p:cNvPr id="10245" name="Text Box 4"/>
          <p:cNvSpPr txBox="1">
            <a:spLocks noChangeArrowheads="1"/>
          </p:cNvSpPr>
          <p:nvPr/>
        </p:nvSpPr>
        <p:spPr bwMode="auto">
          <a:xfrm>
            <a:off x="4572000" y="6308725"/>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t>Fonte: IBOPE (2007)</a:t>
            </a:r>
          </a:p>
        </p:txBody>
      </p:sp>
      <p:sp>
        <p:nvSpPr>
          <p:cNvPr id="2" name="Espaço Reservado para Número de Slide 1">
            <a:extLst>
              <a:ext uri="{FF2B5EF4-FFF2-40B4-BE49-F238E27FC236}">
                <a16:creationId xmlns:a16="http://schemas.microsoft.com/office/drawing/2014/main" id="{71508321-8C20-4C89-AC47-A7F78B0A7469}"/>
              </a:ext>
            </a:extLst>
          </p:cNvPr>
          <p:cNvSpPr>
            <a:spLocks noGrp="1"/>
          </p:cNvSpPr>
          <p:nvPr>
            <p:ph type="sldNum" sz="quarter" idx="12"/>
          </p:nvPr>
        </p:nvSpPr>
        <p:spPr/>
        <p:txBody>
          <a:bodyPr/>
          <a:lstStyle/>
          <a:p>
            <a:fld id="{276280FA-1185-4883-88CA-453B1CA696EA}" type="slidenum">
              <a:rPr lang="pt-BR" altLang="pt-BR" smtClean="0"/>
              <a:pPr/>
              <a:t>11</a:t>
            </a:fld>
            <a:endParaRPr lang="pt-BR" alt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Pesquisa Eleitoral eleição presidencial de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431782"/>
              </p:ext>
            </p:extLst>
          </p:nvPr>
        </p:nvGraphicFramePr>
        <p:xfrm>
          <a:off x="453692" y="1988840"/>
          <a:ext cx="8229600" cy="3134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pt-BR" dirty="0"/>
                        <a:t>Candidato</a:t>
                      </a:r>
                    </a:p>
                  </a:txBody>
                  <a:tcPr>
                    <a:solidFill>
                      <a:schemeClr val="accent1">
                        <a:lumMod val="25000"/>
                      </a:schemeClr>
                    </a:solidFill>
                  </a:tcPr>
                </a:tc>
                <a:tc>
                  <a:txBody>
                    <a:bodyPr/>
                    <a:lstStyle/>
                    <a:p>
                      <a:pPr algn="ctr"/>
                      <a:r>
                        <a:rPr lang="pt-BR" dirty="0"/>
                        <a:t>IBOPE</a:t>
                      </a:r>
                    </a:p>
                  </a:txBody>
                  <a:tcPr>
                    <a:solidFill>
                      <a:schemeClr val="accent1">
                        <a:lumMod val="25000"/>
                      </a:schemeClr>
                    </a:solidFill>
                  </a:tcPr>
                </a:tc>
                <a:tc>
                  <a:txBody>
                    <a:bodyPr/>
                    <a:lstStyle/>
                    <a:p>
                      <a:pPr algn="ctr"/>
                      <a:r>
                        <a:rPr lang="pt-BR" dirty="0" err="1"/>
                        <a:t>DataFolha</a:t>
                      </a:r>
                      <a:endParaRPr lang="pt-BR" dirty="0"/>
                    </a:p>
                  </a:txBody>
                  <a:tcPr>
                    <a:solidFill>
                      <a:schemeClr val="accent1">
                        <a:lumMod val="25000"/>
                      </a:schemeClr>
                    </a:solidFill>
                  </a:tcPr>
                </a:tc>
                <a:tc>
                  <a:txBody>
                    <a:bodyPr/>
                    <a:lstStyle/>
                    <a:p>
                      <a:pPr algn="ctr"/>
                      <a:r>
                        <a:rPr lang="pt-BR" dirty="0"/>
                        <a:t>TSE</a:t>
                      </a:r>
                    </a:p>
                  </a:txBody>
                  <a:tcPr>
                    <a:solidFill>
                      <a:schemeClr val="accent1">
                        <a:lumMod val="25000"/>
                      </a:schemeClr>
                    </a:solidFill>
                  </a:tcPr>
                </a:tc>
                <a:extLst>
                  <a:ext uri="{0D108BD9-81ED-4DB2-BD59-A6C34878D82A}">
                    <a16:rowId xmlns:a16="http://schemas.microsoft.com/office/drawing/2014/main" val="10000"/>
                  </a:ext>
                </a:extLst>
              </a:tr>
              <a:tr h="370840">
                <a:tc>
                  <a:txBody>
                    <a:bodyPr/>
                    <a:lstStyle/>
                    <a:p>
                      <a:pPr algn="ctr"/>
                      <a:endParaRPr lang="pt-BR" dirty="0"/>
                    </a:p>
                  </a:txBody>
                  <a:tcPr>
                    <a:solidFill>
                      <a:schemeClr val="accent1">
                        <a:lumMod val="25000"/>
                      </a:schemeClr>
                    </a:solidFill>
                  </a:tcPr>
                </a:tc>
                <a:tc>
                  <a:txBody>
                    <a:bodyPr/>
                    <a:lstStyle/>
                    <a:p>
                      <a:pPr algn="ctr"/>
                      <a:r>
                        <a:rPr lang="pt-BR" dirty="0"/>
                        <a:t>(amostra de 3010 eleitores)</a:t>
                      </a:r>
                    </a:p>
                  </a:txBody>
                  <a:tcPr/>
                </a:tc>
                <a:tc>
                  <a:txBody>
                    <a:bodyPr/>
                    <a:lstStyle/>
                    <a:p>
                      <a:pPr algn="ctr"/>
                      <a:r>
                        <a:rPr lang="pt-BR" dirty="0"/>
                        <a:t>(amostra de 18.116 eleitores)</a:t>
                      </a:r>
                    </a:p>
                  </a:txBody>
                  <a:tcPr/>
                </a:tc>
                <a:tc>
                  <a:txBody>
                    <a:bodyPr/>
                    <a:lstStyle/>
                    <a:p>
                      <a:pPr algn="ctr"/>
                      <a:r>
                        <a:rPr lang="pt-BR" dirty="0"/>
                        <a:t>Resultado da Apuração</a:t>
                      </a:r>
                    </a:p>
                  </a:txBody>
                  <a:tcPr/>
                </a:tc>
                <a:extLst>
                  <a:ext uri="{0D108BD9-81ED-4DB2-BD59-A6C34878D82A}">
                    <a16:rowId xmlns:a16="http://schemas.microsoft.com/office/drawing/2014/main" val="10001"/>
                  </a:ext>
                </a:extLst>
              </a:tr>
              <a:tr h="370840">
                <a:tc>
                  <a:txBody>
                    <a:bodyPr/>
                    <a:lstStyle/>
                    <a:p>
                      <a:pPr algn="ctr"/>
                      <a:r>
                        <a:rPr lang="pt-BR" dirty="0"/>
                        <a:t>Dilma</a:t>
                      </a:r>
                    </a:p>
                  </a:txBody>
                  <a:tcPr/>
                </a:tc>
                <a:tc>
                  <a:txBody>
                    <a:bodyPr/>
                    <a:lstStyle/>
                    <a:p>
                      <a:pPr algn="ctr"/>
                      <a:r>
                        <a:rPr lang="pt-BR" dirty="0"/>
                        <a:t>46%</a:t>
                      </a:r>
                    </a:p>
                  </a:txBody>
                  <a:tcPr/>
                </a:tc>
                <a:tc>
                  <a:txBody>
                    <a:bodyPr/>
                    <a:lstStyle/>
                    <a:p>
                      <a:pPr algn="ctr"/>
                      <a:r>
                        <a:rPr lang="pt-BR" dirty="0"/>
                        <a:t>44%</a:t>
                      </a:r>
                    </a:p>
                  </a:txBody>
                  <a:tcPr/>
                </a:tc>
                <a:tc>
                  <a:txBody>
                    <a:bodyPr/>
                    <a:lstStyle/>
                    <a:p>
                      <a:pPr algn="ctr"/>
                      <a:r>
                        <a:rPr lang="pt-BR" dirty="0"/>
                        <a:t>41,6%</a:t>
                      </a:r>
                    </a:p>
                  </a:txBody>
                  <a:tcPr/>
                </a:tc>
                <a:extLst>
                  <a:ext uri="{0D108BD9-81ED-4DB2-BD59-A6C34878D82A}">
                    <a16:rowId xmlns:a16="http://schemas.microsoft.com/office/drawing/2014/main" val="10002"/>
                  </a:ext>
                </a:extLst>
              </a:tr>
              <a:tr h="370840">
                <a:tc>
                  <a:txBody>
                    <a:bodyPr/>
                    <a:lstStyle/>
                    <a:p>
                      <a:pPr algn="ctr"/>
                      <a:r>
                        <a:rPr lang="pt-BR" dirty="0"/>
                        <a:t>Aécio</a:t>
                      </a:r>
                    </a:p>
                  </a:txBody>
                  <a:tcPr/>
                </a:tc>
                <a:tc>
                  <a:txBody>
                    <a:bodyPr/>
                    <a:lstStyle/>
                    <a:p>
                      <a:pPr algn="ctr"/>
                      <a:r>
                        <a:rPr lang="pt-BR" dirty="0"/>
                        <a:t>27%</a:t>
                      </a:r>
                    </a:p>
                  </a:txBody>
                  <a:tcPr/>
                </a:tc>
                <a:tc>
                  <a:txBody>
                    <a:bodyPr/>
                    <a:lstStyle/>
                    <a:p>
                      <a:pPr algn="ctr"/>
                      <a:r>
                        <a:rPr lang="pt-BR" dirty="0"/>
                        <a:t>26%</a:t>
                      </a:r>
                    </a:p>
                  </a:txBody>
                  <a:tcPr/>
                </a:tc>
                <a:tc>
                  <a:txBody>
                    <a:bodyPr/>
                    <a:lstStyle/>
                    <a:p>
                      <a:pPr algn="ctr"/>
                      <a:r>
                        <a:rPr lang="pt-BR" dirty="0"/>
                        <a:t>33,6%</a:t>
                      </a:r>
                    </a:p>
                  </a:txBody>
                  <a:tcPr/>
                </a:tc>
                <a:extLst>
                  <a:ext uri="{0D108BD9-81ED-4DB2-BD59-A6C34878D82A}">
                    <a16:rowId xmlns:a16="http://schemas.microsoft.com/office/drawing/2014/main" val="10003"/>
                  </a:ext>
                </a:extLst>
              </a:tr>
              <a:tr h="370840">
                <a:tc>
                  <a:txBody>
                    <a:bodyPr/>
                    <a:lstStyle/>
                    <a:p>
                      <a:pPr algn="ctr"/>
                      <a:r>
                        <a:rPr lang="pt-BR" dirty="0"/>
                        <a:t>Marina</a:t>
                      </a:r>
                    </a:p>
                  </a:txBody>
                  <a:tcPr/>
                </a:tc>
                <a:tc>
                  <a:txBody>
                    <a:bodyPr/>
                    <a:lstStyle/>
                    <a:p>
                      <a:pPr algn="ctr"/>
                      <a:r>
                        <a:rPr lang="pt-BR" dirty="0"/>
                        <a:t>24%</a:t>
                      </a:r>
                    </a:p>
                  </a:txBody>
                  <a:tcPr/>
                </a:tc>
                <a:tc>
                  <a:txBody>
                    <a:bodyPr/>
                    <a:lstStyle/>
                    <a:p>
                      <a:pPr algn="ctr"/>
                      <a:r>
                        <a:rPr lang="pt-BR" dirty="0"/>
                        <a:t>24%</a:t>
                      </a:r>
                    </a:p>
                  </a:txBody>
                  <a:tcPr/>
                </a:tc>
                <a:tc>
                  <a:txBody>
                    <a:bodyPr/>
                    <a:lstStyle/>
                    <a:p>
                      <a:pPr algn="ctr"/>
                      <a:r>
                        <a:rPr lang="pt-BR" dirty="0"/>
                        <a:t>21,3%</a:t>
                      </a:r>
                    </a:p>
                  </a:txBody>
                  <a:tcPr/>
                </a:tc>
                <a:extLst>
                  <a:ext uri="{0D108BD9-81ED-4DB2-BD59-A6C34878D82A}">
                    <a16:rowId xmlns:a16="http://schemas.microsoft.com/office/drawing/2014/main" val="10004"/>
                  </a:ext>
                </a:extLst>
              </a:tr>
              <a:tr h="370840">
                <a:tc>
                  <a:txBody>
                    <a:bodyPr/>
                    <a:lstStyle/>
                    <a:p>
                      <a:pPr algn="ctr"/>
                      <a:endParaRPr lang="pt-BR"/>
                    </a:p>
                  </a:txBody>
                  <a:tcPr/>
                </a:tc>
                <a:tc gridSpan="3">
                  <a:txBody>
                    <a:bodyPr/>
                    <a:lstStyle/>
                    <a:p>
                      <a:pPr algn="ctr"/>
                      <a:r>
                        <a:rPr lang="pt-BR" dirty="0"/>
                        <a:t>Margem de erro</a:t>
                      </a:r>
                      <a:r>
                        <a:rPr lang="pt-BR" baseline="0" dirty="0"/>
                        <a:t> 2% com 95% de probabilidade</a:t>
                      </a:r>
                      <a:endParaRPr lang="pt-BR"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val="10005"/>
                  </a:ext>
                </a:extLst>
              </a:tr>
              <a:tr h="370840">
                <a:tc>
                  <a:txBody>
                    <a:bodyPr/>
                    <a:lstStyle/>
                    <a:p>
                      <a:pPr algn="ctr"/>
                      <a:endParaRPr lang="pt-BR" dirty="0"/>
                    </a:p>
                  </a:txBody>
                  <a:tcPr/>
                </a:tc>
                <a:tc gridSpan="3">
                  <a:txBody>
                    <a:bodyPr/>
                    <a:lstStyle/>
                    <a:p>
                      <a:pPr algn="ctr"/>
                      <a:r>
                        <a:rPr lang="pt-BR" b="1" dirty="0"/>
                        <a:t>Eleitores brasileiros aptos a votar</a:t>
                      </a:r>
                      <a:r>
                        <a:rPr lang="pt-BR" b="1" baseline="0" dirty="0"/>
                        <a:t> em 5 de outubro de 2014      : 141.824.607</a:t>
                      </a:r>
                      <a:endParaRPr lang="pt-BR" b="1"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457200" y="1988840"/>
            <a:ext cx="8229600" cy="3168352"/>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a:extLst>
              <a:ext uri="{FF2B5EF4-FFF2-40B4-BE49-F238E27FC236}">
                <a16:creationId xmlns:a16="http://schemas.microsoft.com/office/drawing/2014/main" id="{EE37BA0C-1AFD-45B1-9AB5-172217CBD884}"/>
              </a:ext>
            </a:extLst>
          </p:cNvPr>
          <p:cNvSpPr>
            <a:spLocks noGrp="1"/>
          </p:cNvSpPr>
          <p:nvPr>
            <p:ph type="sldNum" sz="quarter" idx="12"/>
          </p:nvPr>
        </p:nvSpPr>
        <p:spPr/>
        <p:txBody>
          <a:bodyPr/>
          <a:lstStyle/>
          <a:p>
            <a:fld id="{276280FA-1185-4883-88CA-453B1CA696EA}" type="slidenum">
              <a:rPr lang="pt-BR" altLang="pt-BR" smtClean="0"/>
              <a:pPr/>
              <a:t>12</a:t>
            </a:fld>
            <a:endParaRPr lang="pt-BR" altLang="pt-BR"/>
          </a:p>
        </p:txBody>
      </p:sp>
    </p:spTree>
    <p:extLst>
      <p:ext uri="{BB962C8B-B14F-4D97-AF65-F5344CB8AC3E}">
        <p14:creationId xmlns:p14="http://schemas.microsoft.com/office/powerpoint/2010/main" val="78870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Pesquisa Eleitoral: eleição presidencial    </a:t>
            </a:r>
            <a:r>
              <a:rPr lang="pt-BR" sz="2400" dirty="0"/>
              <a:t>(votos válidos nos levantamentos realizados em 5 e 6/10/2018)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528632"/>
              </p:ext>
            </p:extLst>
          </p:nvPr>
        </p:nvGraphicFramePr>
        <p:xfrm>
          <a:off x="453692" y="1988840"/>
          <a:ext cx="8229600" cy="3876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pt-BR" dirty="0"/>
                        <a:t>Candidatos</a:t>
                      </a:r>
                    </a:p>
                  </a:txBody>
                  <a:tcPr>
                    <a:solidFill>
                      <a:schemeClr val="accent1">
                        <a:lumMod val="25000"/>
                      </a:schemeClr>
                    </a:solidFill>
                  </a:tcPr>
                </a:tc>
                <a:tc>
                  <a:txBody>
                    <a:bodyPr/>
                    <a:lstStyle/>
                    <a:p>
                      <a:pPr algn="ctr"/>
                      <a:r>
                        <a:rPr lang="pt-BR" dirty="0"/>
                        <a:t>IBOPE</a:t>
                      </a:r>
                    </a:p>
                  </a:txBody>
                  <a:tcPr>
                    <a:solidFill>
                      <a:schemeClr val="accent1">
                        <a:lumMod val="25000"/>
                      </a:schemeClr>
                    </a:solidFill>
                  </a:tcPr>
                </a:tc>
                <a:tc>
                  <a:txBody>
                    <a:bodyPr/>
                    <a:lstStyle/>
                    <a:p>
                      <a:pPr algn="ctr"/>
                      <a:r>
                        <a:rPr lang="pt-BR" dirty="0" err="1"/>
                        <a:t>DataFolha</a:t>
                      </a:r>
                      <a:endParaRPr lang="pt-BR" dirty="0"/>
                    </a:p>
                  </a:txBody>
                  <a:tcPr>
                    <a:solidFill>
                      <a:schemeClr val="accent1">
                        <a:lumMod val="25000"/>
                      </a:schemeClr>
                    </a:solidFill>
                  </a:tcPr>
                </a:tc>
                <a:tc>
                  <a:txBody>
                    <a:bodyPr/>
                    <a:lstStyle/>
                    <a:p>
                      <a:pPr algn="ctr"/>
                      <a:r>
                        <a:rPr lang="pt-BR" dirty="0"/>
                        <a:t>TSE (7/10)</a:t>
                      </a:r>
                    </a:p>
                  </a:txBody>
                  <a:tcPr>
                    <a:solidFill>
                      <a:schemeClr val="accent1">
                        <a:lumMod val="25000"/>
                      </a:schemeClr>
                    </a:solidFill>
                  </a:tcPr>
                </a:tc>
                <a:extLst>
                  <a:ext uri="{0D108BD9-81ED-4DB2-BD59-A6C34878D82A}">
                    <a16:rowId xmlns:a16="http://schemas.microsoft.com/office/drawing/2014/main" val="10000"/>
                  </a:ext>
                </a:extLst>
              </a:tr>
              <a:tr h="370840">
                <a:tc>
                  <a:txBody>
                    <a:bodyPr/>
                    <a:lstStyle/>
                    <a:p>
                      <a:pPr algn="ctr"/>
                      <a:endParaRPr lang="pt-BR" dirty="0"/>
                    </a:p>
                  </a:txBody>
                  <a:tcPr>
                    <a:solidFill>
                      <a:schemeClr val="accent1">
                        <a:lumMod val="25000"/>
                      </a:schemeClr>
                    </a:solidFill>
                  </a:tcPr>
                </a:tc>
                <a:tc>
                  <a:txBody>
                    <a:bodyPr/>
                    <a:lstStyle/>
                    <a:p>
                      <a:pPr algn="ctr"/>
                      <a:r>
                        <a:rPr lang="pt-BR" dirty="0"/>
                        <a:t>(amostra de 3010 eleitores)</a:t>
                      </a:r>
                    </a:p>
                  </a:txBody>
                  <a:tcPr/>
                </a:tc>
                <a:tc>
                  <a:txBody>
                    <a:bodyPr/>
                    <a:lstStyle/>
                    <a:p>
                      <a:pPr algn="ctr"/>
                      <a:r>
                        <a:rPr lang="pt-BR" dirty="0"/>
                        <a:t>(amostra de 19.552 eleitores)</a:t>
                      </a:r>
                    </a:p>
                  </a:txBody>
                  <a:tcPr/>
                </a:tc>
                <a:tc>
                  <a:txBody>
                    <a:bodyPr/>
                    <a:lstStyle/>
                    <a:p>
                      <a:pPr algn="ctr"/>
                      <a:r>
                        <a:rPr lang="pt-BR" dirty="0"/>
                        <a:t>Resultado da Apuração </a:t>
                      </a:r>
                    </a:p>
                  </a:txBody>
                  <a:tcPr/>
                </a:tc>
                <a:extLst>
                  <a:ext uri="{0D108BD9-81ED-4DB2-BD59-A6C34878D82A}">
                    <a16:rowId xmlns:a16="http://schemas.microsoft.com/office/drawing/2014/main" val="10001"/>
                  </a:ext>
                </a:extLst>
              </a:tr>
              <a:tr h="370840">
                <a:tc>
                  <a:txBody>
                    <a:bodyPr/>
                    <a:lstStyle/>
                    <a:p>
                      <a:pPr algn="ctr"/>
                      <a:r>
                        <a:rPr lang="pt-BR" dirty="0"/>
                        <a:t>Bolsonaro</a:t>
                      </a:r>
                    </a:p>
                  </a:txBody>
                  <a:tcPr/>
                </a:tc>
                <a:tc>
                  <a:txBody>
                    <a:bodyPr/>
                    <a:lstStyle/>
                    <a:p>
                      <a:pPr algn="ctr"/>
                      <a:r>
                        <a:rPr lang="pt-BR" dirty="0"/>
                        <a:t>41%</a:t>
                      </a:r>
                    </a:p>
                  </a:txBody>
                  <a:tcPr/>
                </a:tc>
                <a:tc>
                  <a:txBody>
                    <a:bodyPr/>
                    <a:lstStyle/>
                    <a:p>
                      <a:pPr algn="ctr"/>
                      <a:r>
                        <a:rPr lang="pt-BR" dirty="0"/>
                        <a:t>40%</a:t>
                      </a:r>
                    </a:p>
                  </a:txBody>
                  <a:tcPr/>
                </a:tc>
                <a:tc>
                  <a:txBody>
                    <a:bodyPr/>
                    <a:lstStyle/>
                    <a:p>
                      <a:pPr algn="ctr"/>
                      <a:r>
                        <a:rPr lang="pt-BR" dirty="0"/>
                        <a:t>46,0%</a:t>
                      </a:r>
                    </a:p>
                  </a:txBody>
                  <a:tcPr/>
                </a:tc>
                <a:extLst>
                  <a:ext uri="{0D108BD9-81ED-4DB2-BD59-A6C34878D82A}">
                    <a16:rowId xmlns:a16="http://schemas.microsoft.com/office/drawing/2014/main" val="10002"/>
                  </a:ext>
                </a:extLst>
              </a:tr>
              <a:tr h="370840">
                <a:tc>
                  <a:txBody>
                    <a:bodyPr/>
                    <a:lstStyle/>
                    <a:p>
                      <a:pPr algn="ctr"/>
                      <a:r>
                        <a:rPr lang="pt-BR" dirty="0"/>
                        <a:t>Haddad</a:t>
                      </a:r>
                    </a:p>
                  </a:txBody>
                  <a:tcPr/>
                </a:tc>
                <a:tc>
                  <a:txBody>
                    <a:bodyPr/>
                    <a:lstStyle/>
                    <a:p>
                      <a:pPr algn="ctr"/>
                      <a:r>
                        <a:rPr lang="pt-BR" dirty="0"/>
                        <a:t>25%</a:t>
                      </a:r>
                    </a:p>
                  </a:txBody>
                  <a:tcPr/>
                </a:tc>
                <a:tc>
                  <a:txBody>
                    <a:bodyPr/>
                    <a:lstStyle/>
                    <a:p>
                      <a:pPr algn="ctr"/>
                      <a:r>
                        <a:rPr lang="pt-BR" dirty="0"/>
                        <a:t>25%</a:t>
                      </a:r>
                    </a:p>
                  </a:txBody>
                  <a:tcPr/>
                </a:tc>
                <a:tc>
                  <a:txBody>
                    <a:bodyPr/>
                    <a:lstStyle/>
                    <a:p>
                      <a:pPr algn="ctr"/>
                      <a:r>
                        <a:rPr lang="pt-BR" dirty="0"/>
                        <a:t>29,3%</a:t>
                      </a:r>
                    </a:p>
                  </a:txBody>
                  <a:tcPr/>
                </a:tc>
                <a:extLst>
                  <a:ext uri="{0D108BD9-81ED-4DB2-BD59-A6C34878D82A}">
                    <a16:rowId xmlns:a16="http://schemas.microsoft.com/office/drawing/2014/main" val="10003"/>
                  </a:ext>
                </a:extLst>
              </a:tr>
              <a:tr h="370840">
                <a:tc>
                  <a:txBody>
                    <a:bodyPr/>
                    <a:lstStyle/>
                    <a:p>
                      <a:pPr algn="ctr"/>
                      <a:r>
                        <a:rPr lang="pt-BR" dirty="0"/>
                        <a:t>Ciro</a:t>
                      </a:r>
                    </a:p>
                  </a:txBody>
                  <a:tcPr/>
                </a:tc>
                <a:tc>
                  <a:txBody>
                    <a:bodyPr/>
                    <a:lstStyle/>
                    <a:p>
                      <a:pPr algn="ctr"/>
                      <a:r>
                        <a:rPr lang="pt-BR" dirty="0"/>
                        <a:t>13%</a:t>
                      </a:r>
                    </a:p>
                  </a:txBody>
                  <a:tcPr/>
                </a:tc>
                <a:tc>
                  <a:txBody>
                    <a:bodyPr/>
                    <a:lstStyle/>
                    <a:p>
                      <a:pPr algn="ctr"/>
                      <a:r>
                        <a:rPr lang="pt-BR" dirty="0"/>
                        <a:t>15%</a:t>
                      </a:r>
                    </a:p>
                  </a:txBody>
                  <a:tcPr/>
                </a:tc>
                <a:tc>
                  <a:txBody>
                    <a:bodyPr/>
                    <a:lstStyle/>
                    <a:p>
                      <a:pPr algn="ctr"/>
                      <a:r>
                        <a:rPr lang="pt-BR" dirty="0"/>
                        <a:t>12,5%</a:t>
                      </a:r>
                    </a:p>
                  </a:txBody>
                  <a:tcPr/>
                </a:tc>
                <a:extLst>
                  <a:ext uri="{0D108BD9-81ED-4DB2-BD59-A6C34878D82A}">
                    <a16:rowId xmlns:a16="http://schemas.microsoft.com/office/drawing/2014/main" val="10004"/>
                  </a:ext>
                </a:extLst>
              </a:tr>
              <a:tr h="370840">
                <a:tc>
                  <a:txBody>
                    <a:bodyPr/>
                    <a:lstStyle/>
                    <a:p>
                      <a:pPr algn="ctr"/>
                      <a:r>
                        <a:rPr lang="pt-BR" dirty="0"/>
                        <a:t>Alkmin</a:t>
                      </a:r>
                    </a:p>
                  </a:txBody>
                  <a:tcPr/>
                </a:tc>
                <a:tc>
                  <a:txBody>
                    <a:bodyPr/>
                    <a:lstStyle/>
                    <a:p>
                      <a:pPr algn="ctr"/>
                      <a:r>
                        <a:rPr lang="pt-BR" dirty="0"/>
                        <a:t>8%</a:t>
                      </a:r>
                    </a:p>
                  </a:txBody>
                  <a:tcPr/>
                </a:tc>
                <a:tc>
                  <a:txBody>
                    <a:bodyPr/>
                    <a:lstStyle/>
                    <a:p>
                      <a:pPr algn="ctr"/>
                      <a:r>
                        <a:rPr lang="pt-BR" dirty="0"/>
                        <a:t>8%</a:t>
                      </a:r>
                    </a:p>
                  </a:txBody>
                  <a:tcPr/>
                </a:tc>
                <a:tc>
                  <a:txBody>
                    <a:bodyPr/>
                    <a:lstStyle/>
                    <a:p>
                      <a:pPr algn="ctr"/>
                      <a:r>
                        <a:rPr lang="pt-BR" dirty="0"/>
                        <a:t>4,8%</a:t>
                      </a:r>
                    </a:p>
                  </a:txBody>
                  <a:tcPr/>
                </a:tc>
                <a:extLst>
                  <a:ext uri="{0D108BD9-81ED-4DB2-BD59-A6C34878D82A}">
                    <a16:rowId xmlns:a16="http://schemas.microsoft.com/office/drawing/2014/main" val="3017157470"/>
                  </a:ext>
                </a:extLst>
              </a:tr>
              <a:tr h="370840">
                <a:tc>
                  <a:txBody>
                    <a:bodyPr/>
                    <a:lstStyle/>
                    <a:p>
                      <a:pPr algn="ctr"/>
                      <a:r>
                        <a:rPr lang="pt-BR" dirty="0"/>
                        <a:t>Marina</a:t>
                      </a:r>
                    </a:p>
                  </a:txBody>
                  <a:tcPr/>
                </a:tc>
                <a:tc>
                  <a:txBody>
                    <a:bodyPr/>
                    <a:lstStyle/>
                    <a:p>
                      <a:pPr algn="ctr"/>
                      <a:r>
                        <a:rPr lang="pt-BR" dirty="0"/>
                        <a:t>3%</a:t>
                      </a:r>
                    </a:p>
                  </a:txBody>
                  <a:tcPr/>
                </a:tc>
                <a:tc>
                  <a:txBody>
                    <a:bodyPr/>
                    <a:lstStyle/>
                    <a:p>
                      <a:pPr algn="ctr"/>
                      <a:r>
                        <a:rPr lang="pt-BR" dirty="0"/>
                        <a:t>3%</a:t>
                      </a:r>
                    </a:p>
                  </a:txBody>
                  <a:tcPr/>
                </a:tc>
                <a:tc>
                  <a:txBody>
                    <a:bodyPr/>
                    <a:lstStyle/>
                    <a:p>
                      <a:pPr algn="ctr"/>
                      <a:r>
                        <a:rPr lang="pt-BR" dirty="0"/>
                        <a:t>1,0%</a:t>
                      </a:r>
                    </a:p>
                  </a:txBody>
                  <a:tcPr/>
                </a:tc>
                <a:extLst>
                  <a:ext uri="{0D108BD9-81ED-4DB2-BD59-A6C34878D82A}">
                    <a16:rowId xmlns:a16="http://schemas.microsoft.com/office/drawing/2014/main" val="2429274215"/>
                  </a:ext>
                </a:extLst>
              </a:tr>
              <a:tr h="370840">
                <a:tc>
                  <a:txBody>
                    <a:bodyPr/>
                    <a:lstStyle/>
                    <a:p>
                      <a:pPr algn="ctr"/>
                      <a:endParaRPr lang="pt-BR"/>
                    </a:p>
                  </a:txBody>
                  <a:tcPr/>
                </a:tc>
                <a:tc gridSpan="3">
                  <a:txBody>
                    <a:bodyPr/>
                    <a:lstStyle/>
                    <a:p>
                      <a:pPr algn="ctr"/>
                      <a:r>
                        <a:rPr lang="pt-BR" dirty="0"/>
                        <a:t>Margem de erro</a:t>
                      </a:r>
                      <a:r>
                        <a:rPr lang="pt-BR" baseline="0" dirty="0"/>
                        <a:t> 2% com 95% de probabilidade</a:t>
                      </a:r>
                      <a:endParaRPr lang="pt-BR"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val="10005"/>
                  </a:ext>
                </a:extLst>
              </a:tr>
              <a:tr h="370840">
                <a:tc>
                  <a:txBody>
                    <a:bodyPr/>
                    <a:lstStyle/>
                    <a:p>
                      <a:pPr algn="ctr"/>
                      <a:endParaRPr lang="pt-BR" dirty="0"/>
                    </a:p>
                  </a:txBody>
                  <a:tcPr/>
                </a:tc>
                <a:tc gridSpan="3">
                  <a:txBody>
                    <a:bodyPr/>
                    <a:lstStyle/>
                    <a:p>
                      <a:pPr algn="ctr"/>
                      <a:r>
                        <a:rPr lang="pt-BR" b="1" dirty="0"/>
                        <a:t>Eleitores brasileiros aptos a votar</a:t>
                      </a:r>
                      <a:r>
                        <a:rPr lang="pt-BR" b="1" baseline="0" dirty="0"/>
                        <a:t> em 7 de outubro de 2018: 147,3 milhões</a:t>
                      </a:r>
                      <a:endParaRPr lang="pt-BR" b="1"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457200" y="1988840"/>
            <a:ext cx="8229600" cy="3168352"/>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a:extLst>
              <a:ext uri="{FF2B5EF4-FFF2-40B4-BE49-F238E27FC236}">
                <a16:creationId xmlns:a16="http://schemas.microsoft.com/office/drawing/2014/main" id="{EE37BA0C-1AFD-45B1-9AB5-172217CBD884}"/>
              </a:ext>
            </a:extLst>
          </p:cNvPr>
          <p:cNvSpPr>
            <a:spLocks noGrp="1"/>
          </p:cNvSpPr>
          <p:nvPr>
            <p:ph type="sldNum" sz="quarter" idx="12"/>
          </p:nvPr>
        </p:nvSpPr>
        <p:spPr/>
        <p:txBody>
          <a:bodyPr/>
          <a:lstStyle/>
          <a:p>
            <a:fld id="{276280FA-1185-4883-88CA-453B1CA696EA}" type="slidenum">
              <a:rPr lang="pt-BR" altLang="pt-BR" smtClean="0"/>
              <a:pPr/>
              <a:t>13</a:t>
            </a:fld>
            <a:endParaRPr lang="pt-BR" altLang="pt-BR"/>
          </a:p>
        </p:txBody>
      </p:sp>
    </p:spTree>
    <p:extLst>
      <p:ext uri="{BB962C8B-B14F-4D97-AF65-F5344CB8AC3E}">
        <p14:creationId xmlns:p14="http://schemas.microsoft.com/office/powerpoint/2010/main" val="77960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549275"/>
            <a:ext cx="8229600" cy="1143000"/>
          </a:xfrm>
        </p:spPr>
        <p:txBody>
          <a:bodyPr/>
          <a:lstStyle/>
          <a:p>
            <a:pPr eaLnBrk="1" hangingPunct="1"/>
            <a:r>
              <a:rPr lang="pt-BR" altLang="pt-BR" sz="4800"/>
              <a:t>Estratificação:</a:t>
            </a:r>
            <a:br>
              <a:rPr lang="pt-BR" altLang="pt-BR" sz="4800"/>
            </a:br>
            <a:endParaRPr lang="pt-BR" altLang="pt-BR" sz="4800"/>
          </a:p>
        </p:txBody>
      </p:sp>
      <p:sp>
        <p:nvSpPr>
          <p:cNvPr id="11267" name="Rectangle 3"/>
          <p:cNvSpPr>
            <a:spLocks noGrp="1" noChangeArrowheads="1"/>
          </p:cNvSpPr>
          <p:nvPr>
            <p:ph type="body" idx="1"/>
          </p:nvPr>
        </p:nvSpPr>
        <p:spPr/>
        <p:txBody>
          <a:bodyPr/>
          <a:lstStyle/>
          <a:p>
            <a:pPr eaLnBrk="1" hangingPunct="1">
              <a:lnSpc>
                <a:spcPct val="80000"/>
              </a:lnSpc>
            </a:pPr>
            <a:r>
              <a:rPr lang="pt-BR" altLang="pt-BR" sz="2400"/>
              <a:t> SEXO - Masculino e Feminino.</a:t>
            </a:r>
          </a:p>
          <a:p>
            <a:pPr eaLnBrk="1" hangingPunct="1">
              <a:lnSpc>
                <a:spcPct val="80000"/>
              </a:lnSpc>
            </a:pPr>
            <a:r>
              <a:rPr lang="pt-BR" altLang="pt-BR" sz="2400"/>
              <a:t> GRUPO DE IDADE - 16 a 24 anos; 25 a 29 anos; 30 a 39 anos; 40 a 49 anos; 50 anos e mais.</a:t>
            </a:r>
          </a:p>
          <a:p>
            <a:pPr eaLnBrk="1" hangingPunct="1">
              <a:lnSpc>
                <a:spcPct val="80000"/>
              </a:lnSpc>
            </a:pPr>
            <a:r>
              <a:rPr lang="pt-BR" altLang="pt-BR" sz="2400"/>
              <a:t> ESCOLARIDADE - Até 4ª série do fundamental; 5ª a 8ª série do fundamental; Ensino médio; Superior.</a:t>
            </a:r>
          </a:p>
          <a:p>
            <a:pPr eaLnBrk="1" hangingPunct="1">
              <a:lnSpc>
                <a:spcPct val="80000"/>
              </a:lnSpc>
            </a:pPr>
            <a:r>
              <a:rPr lang="pt-BR" altLang="pt-BR" sz="2400"/>
              <a:t> REGIÃO - Norte/ Centro-Oeste; Nordeste; Sudeste; Sul.</a:t>
            </a:r>
          </a:p>
          <a:p>
            <a:pPr eaLnBrk="1" hangingPunct="1">
              <a:lnSpc>
                <a:spcPct val="80000"/>
              </a:lnSpc>
            </a:pPr>
            <a:r>
              <a:rPr lang="pt-BR" altLang="pt-BR" sz="2400"/>
              <a:t> CONDIÇÃO DO MUNICÍPIO - Capital; Periferia; Interior.</a:t>
            </a:r>
          </a:p>
          <a:p>
            <a:pPr eaLnBrk="1" hangingPunct="1">
              <a:lnSpc>
                <a:spcPct val="80000"/>
              </a:lnSpc>
            </a:pPr>
            <a:r>
              <a:rPr lang="pt-BR" altLang="pt-BR" sz="2400"/>
              <a:t> PORTE DO MUNICÍPIO</a:t>
            </a:r>
          </a:p>
          <a:p>
            <a:pPr lvl="1" eaLnBrk="1" hangingPunct="1">
              <a:lnSpc>
                <a:spcPct val="80000"/>
              </a:lnSpc>
            </a:pPr>
            <a:r>
              <a:rPr lang="pt-BR" altLang="pt-BR" sz="2000"/>
              <a:t>(EM NÚMERO DE HABITANTES) - Até 20 mil; Mais de 20 a 100 mil; Mais de 100 mil.</a:t>
            </a:r>
          </a:p>
          <a:p>
            <a:pPr eaLnBrk="1" hangingPunct="1">
              <a:lnSpc>
                <a:spcPct val="80000"/>
              </a:lnSpc>
            </a:pPr>
            <a:r>
              <a:rPr lang="pt-BR" altLang="pt-BR" sz="2400"/>
              <a:t> RENDA FAMILIAR</a:t>
            </a:r>
          </a:p>
          <a:p>
            <a:pPr lvl="1" eaLnBrk="1" hangingPunct="1">
              <a:lnSpc>
                <a:spcPct val="80000"/>
              </a:lnSpc>
            </a:pPr>
            <a:r>
              <a:rPr lang="pt-BR" altLang="pt-BR" sz="2000"/>
              <a:t>(EM SALÁRIOS MÍNIMOS) - Mais de 10; De 5 a 10; De 2 a 5; De 1 a 2; Até 1.</a:t>
            </a:r>
          </a:p>
          <a:p>
            <a:pPr eaLnBrk="1" hangingPunct="1">
              <a:lnSpc>
                <a:spcPct val="80000"/>
              </a:lnSpc>
            </a:pPr>
            <a:endParaRPr lang="pt-BR" altLang="pt-BR" sz="2400"/>
          </a:p>
        </p:txBody>
      </p:sp>
      <p:pic>
        <p:nvPicPr>
          <p:cNvPr id="11268"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7ECBD1E5-0F4A-4425-8016-10CA9F36A324}"/>
              </a:ext>
            </a:extLst>
          </p:cNvPr>
          <p:cNvSpPr>
            <a:spLocks noGrp="1"/>
          </p:cNvSpPr>
          <p:nvPr>
            <p:ph type="sldNum" sz="quarter" idx="12"/>
          </p:nvPr>
        </p:nvSpPr>
        <p:spPr/>
        <p:txBody>
          <a:bodyPr/>
          <a:lstStyle/>
          <a:p>
            <a:fld id="{276280FA-1185-4883-88CA-453B1CA696EA}" type="slidenum">
              <a:rPr lang="pt-BR" altLang="pt-BR" smtClean="0"/>
              <a:pPr/>
              <a:t>14</a:t>
            </a:fld>
            <a:endParaRPr lang="pt-BR" alt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pt-BR" altLang="pt-BR"/>
              <a:t>Perfil dos entrevistados</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0582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1663"/>
            <a:ext cx="87153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941888"/>
            <a:ext cx="62674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print_community-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DF441ABE-8CFD-45E0-A561-5DDEE1244A6B}"/>
              </a:ext>
            </a:extLst>
          </p:cNvPr>
          <p:cNvSpPr>
            <a:spLocks noGrp="1"/>
          </p:cNvSpPr>
          <p:nvPr>
            <p:ph type="sldNum" sz="quarter" idx="12"/>
          </p:nvPr>
        </p:nvSpPr>
        <p:spPr/>
        <p:txBody>
          <a:bodyPr/>
          <a:lstStyle/>
          <a:p>
            <a:fld id="{78C4C365-B6D0-418C-A98E-93D66FE507C4}" type="slidenum">
              <a:rPr lang="pt-BR" altLang="pt-BR" smtClean="0"/>
              <a:pPr/>
              <a:t>15</a:t>
            </a:fld>
            <a:endParaRPr lang="pt-BR" alt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altLang="pt-BR"/>
              <a:t>Pesquisa científica</a:t>
            </a:r>
          </a:p>
        </p:txBody>
      </p:sp>
      <p:sp>
        <p:nvSpPr>
          <p:cNvPr id="13315" name="Rectangle 3"/>
          <p:cNvSpPr>
            <a:spLocks noGrp="1" noChangeArrowheads="1"/>
          </p:cNvSpPr>
          <p:nvPr>
            <p:ph type="body" idx="1"/>
          </p:nvPr>
        </p:nvSpPr>
        <p:spPr/>
        <p:txBody>
          <a:bodyPr/>
          <a:lstStyle/>
          <a:p>
            <a:pPr eaLnBrk="1" hangingPunct="1">
              <a:lnSpc>
                <a:spcPct val="80000"/>
              </a:lnSpc>
            </a:pPr>
            <a:r>
              <a:rPr lang="pt-BR" altLang="pt-BR" sz="2000" dirty="0"/>
              <a:t>O que distingue uma pesquisa científica de uma pesquisa não científica é quem seleciona o respondente para a pesquisa. Na pesquisa científica, o entrevistador identifica e procura a pessoa a ser entrevistada. Na pesquisa não científica, o entrevistado ou respondente geralmente atua como um voluntário para responder as perguntas, selecionando a si próprio para a pesquisa.</a:t>
            </a:r>
          </a:p>
          <a:p>
            <a:pPr eaLnBrk="1" hangingPunct="1">
              <a:lnSpc>
                <a:spcPct val="80000"/>
              </a:lnSpc>
            </a:pPr>
            <a:endParaRPr lang="pt-BR" altLang="pt-BR" sz="2000" dirty="0"/>
          </a:p>
          <a:p>
            <a:pPr eaLnBrk="1" hangingPunct="1">
              <a:lnSpc>
                <a:spcPct val="80000"/>
              </a:lnSpc>
            </a:pPr>
            <a:r>
              <a:rPr lang="pt-BR" altLang="pt-BR" sz="2000" dirty="0"/>
              <a:t>Exemplos de pesquisa não científica: seleção sem critério de pessoas na rua ou em shoppings, muitas das pesquisas na Internet, toalhas de papel em banheiros públicos com as fotos de candidatos.</a:t>
            </a:r>
          </a:p>
          <a:p>
            <a:pPr eaLnBrk="1" hangingPunct="1">
              <a:lnSpc>
                <a:spcPct val="80000"/>
              </a:lnSpc>
            </a:pPr>
            <a:endParaRPr lang="pt-BR" altLang="pt-BR" sz="2000" dirty="0"/>
          </a:p>
          <a:p>
            <a:pPr eaLnBrk="1" hangingPunct="1">
              <a:lnSpc>
                <a:spcPct val="80000"/>
              </a:lnSpc>
            </a:pPr>
            <a:r>
              <a:rPr lang="pt-BR" altLang="pt-BR" sz="2000" dirty="0"/>
              <a:t>Os resultados de uma pesquisa científica bem conduzida fornece uma direção confiável da opinião de muitas pessoas, além das que foram entrevistadas – mesmo a opinião do Brasileiro. O resultado de uma pesquisa não científica nos diz nada mais do que a opinião dos entrevistados ou respondentes. </a:t>
            </a:r>
          </a:p>
        </p:txBody>
      </p:sp>
      <p:pic>
        <p:nvPicPr>
          <p:cNvPr id="13316"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B5604033-913A-43C1-A743-5DA37BC71A06}"/>
              </a:ext>
            </a:extLst>
          </p:cNvPr>
          <p:cNvSpPr>
            <a:spLocks noGrp="1"/>
          </p:cNvSpPr>
          <p:nvPr>
            <p:ph type="sldNum" sz="quarter" idx="12"/>
          </p:nvPr>
        </p:nvSpPr>
        <p:spPr/>
        <p:txBody>
          <a:bodyPr/>
          <a:lstStyle/>
          <a:p>
            <a:fld id="{276280FA-1185-4883-88CA-453B1CA696EA}" type="slidenum">
              <a:rPr lang="pt-BR" altLang="pt-BR" smtClean="0"/>
              <a:pPr/>
              <a:t>16</a:t>
            </a:fld>
            <a:endParaRPr lang="pt-BR" altLang="pt-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altLang="pt-BR" sz="4000"/>
              <a:t>Modos de conduzir uma pesquisa</a:t>
            </a:r>
          </a:p>
        </p:txBody>
      </p:sp>
      <p:sp>
        <p:nvSpPr>
          <p:cNvPr id="14339" name="Rectangle 3"/>
          <p:cNvSpPr>
            <a:spLocks noGrp="1" noChangeArrowheads="1"/>
          </p:cNvSpPr>
          <p:nvPr>
            <p:ph type="body" idx="1"/>
          </p:nvPr>
        </p:nvSpPr>
        <p:spPr/>
        <p:txBody>
          <a:bodyPr/>
          <a:lstStyle/>
          <a:p>
            <a:pPr eaLnBrk="1" hangingPunct="1"/>
            <a:r>
              <a:rPr lang="pt-BR" altLang="pt-BR"/>
              <a:t>Telefone</a:t>
            </a:r>
          </a:p>
          <a:p>
            <a:pPr eaLnBrk="1" hangingPunct="1"/>
            <a:r>
              <a:rPr lang="pt-BR" altLang="pt-BR"/>
              <a:t>Correio</a:t>
            </a:r>
          </a:p>
          <a:p>
            <a:pPr eaLnBrk="1" hangingPunct="1"/>
            <a:r>
              <a:rPr lang="pt-BR" altLang="pt-BR"/>
              <a:t>Pessoalmente</a:t>
            </a:r>
          </a:p>
          <a:p>
            <a:pPr eaLnBrk="1" hangingPunct="1"/>
            <a:r>
              <a:rPr lang="pt-BR" altLang="pt-BR"/>
              <a:t>Internet ou e-mail</a:t>
            </a:r>
          </a:p>
        </p:txBody>
      </p:sp>
      <p:pic>
        <p:nvPicPr>
          <p:cNvPr id="14340"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BEDB30FB-5892-42CA-BBF1-89909A8ECDCC}"/>
              </a:ext>
            </a:extLst>
          </p:cNvPr>
          <p:cNvSpPr>
            <a:spLocks noGrp="1"/>
          </p:cNvSpPr>
          <p:nvPr>
            <p:ph type="sldNum" sz="quarter" idx="12"/>
          </p:nvPr>
        </p:nvSpPr>
        <p:spPr/>
        <p:txBody>
          <a:bodyPr/>
          <a:lstStyle/>
          <a:p>
            <a:fld id="{276280FA-1185-4883-88CA-453B1CA696EA}" type="slidenum">
              <a:rPr lang="pt-BR" altLang="pt-BR" smtClean="0"/>
              <a:pPr/>
              <a:t>17</a:t>
            </a:fld>
            <a:endParaRPr lang="pt-BR" alt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456143" y="-16633"/>
            <a:ext cx="8229600" cy="1143000"/>
          </a:xfrm>
        </p:spPr>
        <p:txBody>
          <a:bodyPr/>
          <a:lstStyle/>
          <a:p>
            <a:pPr eaLnBrk="1" hangingPunct="1"/>
            <a:r>
              <a:rPr lang="pt-BR" altLang="pt-BR" dirty="0"/>
              <a:t>Algumas premissas</a:t>
            </a:r>
          </a:p>
        </p:txBody>
      </p:sp>
      <p:sp>
        <p:nvSpPr>
          <p:cNvPr id="15364" name="Rectangle 3"/>
          <p:cNvSpPr>
            <a:spLocks noGrp="1" noChangeArrowheads="1"/>
          </p:cNvSpPr>
          <p:nvPr>
            <p:ph type="body" idx="1"/>
          </p:nvPr>
        </p:nvSpPr>
        <p:spPr>
          <a:xfrm>
            <a:off x="456143" y="1168899"/>
            <a:ext cx="8229600" cy="4525962"/>
          </a:xfrm>
        </p:spPr>
        <p:txBody>
          <a:bodyPr/>
          <a:lstStyle/>
          <a:p>
            <a:pPr eaLnBrk="1" hangingPunct="1">
              <a:lnSpc>
                <a:spcPct val="90000"/>
              </a:lnSpc>
            </a:pPr>
            <a:r>
              <a:rPr lang="pt-BR" altLang="pt-BR" sz="2600" dirty="0"/>
              <a:t>Diferentemente do Censo, quando toda a população é estudada, a pesquisa obtém informação sobre apenas uma parte da população.</a:t>
            </a:r>
          </a:p>
          <a:p>
            <a:pPr eaLnBrk="1" hangingPunct="1">
              <a:lnSpc>
                <a:spcPct val="90000"/>
              </a:lnSpc>
            </a:pPr>
            <a:r>
              <a:rPr lang="pt-BR" altLang="pt-BR" sz="2600" dirty="0"/>
              <a:t>A pesquisa é uma fonte importante de conhecimento científico e muitos profissionais (economistas, sociólogos, psicólogos, profissionais da saúde, agrônomos, florestais, etc.) utilizam esta ferramenta para estudar diversos assuntos, como características das rendas das pessoas em uma cidade, nível de escolaridade, raiz dos problemas raciais, problemas de saúde de uma população, logística de distribuição de alimentos, eficiência de programas de educação ambiental, etc. </a:t>
            </a:r>
          </a:p>
        </p:txBody>
      </p:sp>
      <p:sp>
        <p:nvSpPr>
          <p:cNvPr id="2" name="Espaço Reservado para Número de Slide 1">
            <a:extLst>
              <a:ext uri="{FF2B5EF4-FFF2-40B4-BE49-F238E27FC236}">
                <a16:creationId xmlns:a16="http://schemas.microsoft.com/office/drawing/2014/main" id="{8B247967-5BA5-4AB0-BCA1-A1F2CE17BC76}"/>
              </a:ext>
            </a:extLst>
          </p:cNvPr>
          <p:cNvSpPr>
            <a:spLocks noGrp="1"/>
          </p:cNvSpPr>
          <p:nvPr>
            <p:ph type="sldNum" sz="quarter" idx="12"/>
          </p:nvPr>
        </p:nvSpPr>
        <p:spPr/>
        <p:txBody>
          <a:bodyPr/>
          <a:lstStyle/>
          <a:p>
            <a:fld id="{276280FA-1185-4883-88CA-453B1CA696EA}" type="slidenum">
              <a:rPr lang="pt-BR" altLang="pt-BR" smtClean="0"/>
              <a:pPr/>
              <a:t>18</a:t>
            </a:fld>
            <a:endParaRPr lang="pt-BR" alt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9796" y="0"/>
            <a:ext cx="8229600" cy="1143000"/>
          </a:xfrm>
        </p:spPr>
        <p:txBody>
          <a:bodyPr/>
          <a:lstStyle/>
          <a:p>
            <a:pPr eaLnBrk="1" hangingPunct="1"/>
            <a:r>
              <a:rPr lang="pt-BR" altLang="pt-BR" dirty="0"/>
              <a:t>Florestal</a:t>
            </a:r>
          </a:p>
        </p:txBody>
      </p:sp>
      <p:sp>
        <p:nvSpPr>
          <p:cNvPr id="16387" name="Rectangle 3"/>
          <p:cNvSpPr>
            <a:spLocks noGrp="1" noChangeArrowheads="1"/>
          </p:cNvSpPr>
          <p:nvPr>
            <p:ph type="body" idx="1"/>
          </p:nvPr>
        </p:nvSpPr>
        <p:spPr>
          <a:xfrm>
            <a:off x="488640" y="1166019"/>
            <a:ext cx="8229600" cy="4525962"/>
          </a:xfrm>
        </p:spPr>
        <p:txBody>
          <a:bodyPr/>
          <a:lstStyle/>
          <a:p>
            <a:pPr eaLnBrk="1" hangingPunct="1">
              <a:lnSpc>
                <a:spcPct val="80000"/>
              </a:lnSpc>
            </a:pPr>
            <a:r>
              <a:rPr lang="pt-BR" altLang="pt-BR" sz="2500" dirty="0">
                <a:latin typeface="Georgia" panose="02040502050405020303" pitchFamily="18" charset="0"/>
              </a:rPr>
              <a:t>Coordenar o envolvimento dos empregados em práticas ambientais corretas (ex.: Suzano tem 9 mil funcionários e 11 mil terceiros);</a:t>
            </a:r>
          </a:p>
          <a:p>
            <a:pPr eaLnBrk="1" hangingPunct="1">
              <a:lnSpc>
                <a:spcPct val="80000"/>
              </a:lnSpc>
            </a:pPr>
            <a:r>
              <a:rPr lang="en-US" altLang="pt-BR" sz="2500" dirty="0" err="1">
                <a:latin typeface="Georgia" panose="02040502050405020303" pitchFamily="18" charset="0"/>
              </a:rPr>
              <a:t>Identificar</a:t>
            </a:r>
            <a:r>
              <a:rPr lang="en-US" altLang="pt-BR" sz="2500" dirty="0">
                <a:latin typeface="Georgia" panose="02040502050405020303" pitchFamily="18" charset="0"/>
              </a:rPr>
              <a:t>, </a:t>
            </a:r>
            <a:r>
              <a:rPr lang="en-US" altLang="pt-BR" sz="2500" dirty="0" err="1">
                <a:latin typeface="Georgia" panose="02040502050405020303" pitchFamily="18" charset="0"/>
              </a:rPr>
              <a:t>avaliar</a:t>
            </a:r>
            <a:r>
              <a:rPr lang="en-US" altLang="pt-BR" sz="2500" dirty="0">
                <a:latin typeface="Georgia" panose="02040502050405020303" pitchFamily="18" charset="0"/>
              </a:rPr>
              <a:t> e </a:t>
            </a:r>
            <a:r>
              <a:rPr lang="en-US" altLang="pt-BR" sz="2500" dirty="0" err="1">
                <a:latin typeface="Georgia" panose="02040502050405020303" pitchFamily="18" charset="0"/>
              </a:rPr>
              <a:t>reduzir</a:t>
            </a:r>
            <a:r>
              <a:rPr lang="en-US" altLang="pt-BR" sz="2500" dirty="0">
                <a:latin typeface="Georgia" panose="02040502050405020303" pitchFamily="18" charset="0"/>
              </a:rPr>
              <a:t> </a:t>
            </a:r>
            <a:r>
              <a:rPr lang="en-US" altLang="pt-BR" sz="2500" dirty="0" err="1">
                <a:latin typeface="Georgia" panose="02040502050405020303" pitchFamily="18" charset="0"/>
              </a:rPr>
              <a:t>os</a:t>
            </a:r>
            <a:r>
              <a:rPr lang="en-US" altLang="pt-BR" sz="2500" dirty="0">
                <a:latin typeface="Georgia" panose="02040502050405020303" pitchFamily="18" charset="0"/>
              </a:rPr>
              <a:t> </a:t>
            </a:r>
            <a:r>
              <a:rPr lang="en-US" altLang="pt-BR" sz="2500" dirty="0" err="1">
                <a:latin typeface="Georgia" panose="02040502050405020303" pitchFamily="18" charset="0"/>
              </a:rPr>
              <a:t>riscos</a:t>
            </a:r>
            <a:r>
              <a:rPr lang="en-US" altLang="pt-BR" sz="2500" dirty="0">
                <a:latin typeface="Georgia" panose="02040502050405020303" pitchFamily="18" charset="0"/>
              </a:rPr>
              <a:t> </a:t>
            </a:r>
            <a:r>
              <a:rPr lang="en-US" altLang="pt-BR" sz="2500" dirty="0" err="1">
                <a:latin typeface="Georgia" panose="02040502050405020303" pitchFamily="18" charset="0"/>
              </a:rPr>
              <a:t>ambientais</a:t>
            </a:r>
            <a:r>
              <a:rPr lang="en-US" altLang="pt-BR" sz="2500" dirty="0">
                <a:latin typeface="Georgia" panose="02040502050405020303" pitchFamily="18" charset="0"/>
              </a:rPr>
              <a:t> de </a:t>
            </a:r>
            <a:r>
              <a:rPr lang="en-US" altLang="pt-BR" sz="2500" dirty="0" err="1">
                <a:latin typeface="Georgia" panose="02040502050405020303" pitchFamily="18" charset="0"/>
              </a:rPr>
              <a:t>uma</a:t>
            </a:r>
            <a:r>
              <a:rPr lang="en-US" altLang="pt-BR" sz="2500" dirty="0">
                <a:latin typeface="Georgia" panose="02040502050405020303" pitchFamily="18" charset="0"/>
              </a:rPr>
              <a:t> </a:t>
            </a:r>
            <a:r>
              <a:rPr lang="en-US" altLang="pt-BR" sz="2500" dirty="0" err="1">
                <a:latin typeface="Georgia" panose="02040502050405020303" pitchFamily="18" charset="0"/>
              </a:rPr>
              <a:t>organização</a:t>
            </a:r>
            <a:r>
              <a:rPr lang="en-US" altLang="pt-BR" sz="2500" dirty="0">
                <a:latin typeface="Georgia" panose="02040502050405020303" pitchFamily="18" charset="0"/>
              </a:rPr>
              <a:t>.</a:t>
            </a:r>
          </a:p>
          <a:p>
            <a:pPr eaLnBrk="1" hangingPunct="1">
              <a:lnSpc>
                <a:spcPct val="80000"/>
              </a:lnSpc>
            </a:pPr>
            <a:r>
              <a:rPr lang="pt-BR" altLang="pt-BR" sz="2500" dirty="0">
                <a:latin typeface="Georgia" panose="02040502050405020303" pitchFamily="18" charset="0"/>
              </a:rPr>
              <a:t>Coordenar consultas e audiências públicas sobre assuntos ambientais (instalação de uma nova fábrica, p. ex.).</a:t>
            </a:r>
          </a:p>
          <a:p>
            <a:pPr eaLnBrk="1" hangingPunct="1">
              <a:lnSpc>
                <a:spcPct val="80000"/>
              </a:lnSpc>
            </a:pPr>
            <a:r>
              <a:rPr lang="en-US" altLang="pt-BR" sz="2500" dirty="0" err="1">
                <a:latin typeface="Georgia" panose="02040502050405020303" pitchFamily="18" charset="0"/>
              </a:rPr>
              <a:t>Participar</a:t>
            </a:r>
            <a:r>
              <a:rPr lang="en-US" altLang="pt-BR" sz="2500" dirty="0">
                <a:latin typeface="Georgia" panose="02040502050405020303" pitchFamily="18" charset="0"/>
              </a:rPr>
              <a:t> no </a:t>
            </a:r>
            <a:r>
              <a:rPr lang="en-US" altLang="pt-BR" sz="2500" dirty="0" err="1">
                <a:latin typeface="Georgia" panose="02040502050405020303" pitchFamily="18" charset="0"/>
              </a:rPr>
              <a:t>desenvolvimento</a:t>
            </a:r>
            <a:r>
              <a:rPr lang="en-US" altLang="pt-BR" sz="2500" dirty="0">
                <a:latin typeface="Georgia" panose="02040502050405020303" pitchFamily="18" charset="0"/>
              </a:rPr>
              <a:t> da </a:t>
            </a:r>
            <a:r>
              <a:rPr lang="en-US" altLang="pt-BR" sz="2500" dirty="0" err="1">
                <a:latin typeface="Georgia" panose="02040502050405020303" pitchFamily="18" charset="0"/>
              </a:rPr>
              <a:t>pesquisa</a:t>
            </a:r>
            <a:r>
              <a:rPr lang="en-US" altLang="pt-BR" sz="2500" dirty="0">
                <a:latin typeface="Georgia" panose="02040502050405020303" pitchFamily="18" charset="0"/>
              </a:rPr>
              <a:t> </a:t>
            </a:r>
            <a:r>
              <a:rPr lang="en-US" altLang="pt-BR" sz="2500" dirty="0" err="1">
                <a:latin typeface="Georgia" panose="02040502050405020303" pitchFamily="18" charset="0"/>
              </a:rPr>
              <a:t>em</a:t>
            </a:r>
            <a:r>
              <a:rPr lang="en-US" altLang="pt-BR" sz="2500" dirty="0">
                <a:latin typeface="Georgia" panose="02040502050405020303" pitchFamily="18" charset="0"/>
              </a:rPr>
              <a:t> </a:t>
            </a:r>
            <a:r>
              <a:rPr lang="en-US" altLang="pt-BR" sz="2500" dirty="0" err="1">
                <a:latin typeface="Georgia" panose="02040502050405020303" pitchFamily="18" charset="0"/>
              </a:rPr>
              <a:t>educação</a:t>
            </a:r>
            <a:r>
              <a:rPr lang="en-US" altLang="pt-BR" sz="2500" dirty="0">
                <a:latin typeface="Georgia" panose="02040502050405020303" pitchFamily="18" charset="0"/>
              </a:rPr>
              <a:t> </a:t>
            </a:r>
            <a:r>
              <a:rPr lang="en-US" altLang="pt-BR" sz="2500" dirty="0" err="1">
                <a:latin typeface="Georgia" panose="02040502050405020303" pitchFamily="18" charset="0"/>
              </a:rPr>
              <a:t>ambiental</a:t>
            </a:r>
            <a:r>
              <a:rPr lang="en-US" altLang="pt-BR" sz="2500" dirty="0">
                <a:latin typeface="Georgia" panose="02040502050405020303" pitchFamily="18" charset="0"/>
              </a:rPr>
              <a:t> (rede </a:t>
            </a:r>
            <a:r>
              <a:rPr lang="en-US" altLang="pt-BR" sz="2500" dirty="0" err="1">
                <a:latin typeface="Georgia" panose="02040502050405020303" pitchFamily="18" charset="0"/>
              </a:rPr>
              <a:t>pública</a:t>
            </a:r>
            <a:r>
              <a:rPr lang="en-US" altLang="pt-BR" sz="2500" dirty="0">
                <a:latin typeface="Georgia" panose="02040502050405020303" pitchFamily="18" charset="0"/>
              </a:rPr>
              <a:t> de Ensino </a:t>
            </a:r>
            <a:r>
              <a:rPr lang="en-US" altLang="pt-BR" sz="2500" dirty="0" err="1">
                <a:latin typeface="Georgia" panose="02040502050405020303" pitchFamily="18" charset="0"/>
              </a:rPr>
              <a:t>básico</a:t>
            </a:r>
            <a:r>
              <a:rPr lang="en-US" altLang="pt-BR" sz="2500" dirty="0">
                <a:latin typeface="Georgia" panose="02040502050405020303" pitchFamily="18" charset="0"/>
              </a:rPr>
              <a:t>, p. ex.).</a:t>
            </a:r>
          </a:p>
          <a:p>
            <a:pPr eaLnBrk="1" hangingPunct="1">
              <a:lnSpc>
                <a:spcPct val="80000"/>
              </a:lnSpc>
            </a:pPr>
            <a:r>
              <a:rPr lang="pt-BR" altLang="pt-BR" sz="2500" dirty="0">
                <a:latin typeface="Georgia" panose="02040502050405020303" pitchFamily="18" charset="0"/>
              </a:rPr>
              <a:t>Desenvolver e implementar estratégias de mercado e venda de bens e serviços ambientais.</a:t>
            </a:r>
          </a:p>
        </p:txBody>
      </p:sp>
      <p:pic>
        <p:nvPicPr>
          <p:cNvPr id="16388"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67400"/>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75AA20AA-FD24-4016-8B43-F194A957A9F4}"/>
              </a:ext>
            </a:extLst>
          </p:cNvPr>
          <p:cNvSpPr>
            <a:spLocks noGrp="1"/>
          </p:cNvSpPr>
          <p:nvPr>
            <p:ph type="sldNum" sz="quarter" idx="12"/>
          </p:nvPr>
        </p:nvSpPr>
        <p:spPr/>
        <p:txBody>
          <a:bodyPr/>
          <a:lstStyle/>
          <a:p>
            <a:fld id="{276280FA-1185-4883-88CA-453B1CA696EA}" type="slidenum">
              <a:rPr lang="pt-BR" altLang="pt-BR" smtClean="0"/>
              <a:pPr/>
              <a:t>19</a:t>
            </a:fld>
            <a:endParaRPr lang="pt-BR" alt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O que é uma pesquisa?</a:t>
            </a:r>
          </a:p>
        </p:txBody>
      </p:sp>
      <p:sp>
        <p:nvSpPr>
          <p:cNvPr id="6147" name="Rectangle 3"/>
          <p:cNvSpPr>
            <a:spLocks noGrp="1" noChangeArrowheads="1"/>
          </p:cNvSpPr>
          <p:nvPr>
            <p:ph type="body" idx="1"/>
          </p:nvPr>
        </p:nvSpPr>
        <p:spPr>
          <a:xfrm>
            <a:off x="491683" y="1268760"/>
            <a:ext cx="8229600" cy="4525963"/>
          </a:xfrm>
        </p:spPr>
        <p:txBody>
          <a:bodyPr/>
          <a:lstStyle/>
          <a:p>
            <a:pPr eaLnBrk="1" hangingPunct="1">
              <a:lnSpc>
                <a:spcPct val="90000"/>
              </a:lnSpc>
            </a:pPr>
            <a:r>
              <a:rPr lang="pt-BR" altLang="pt-BR" dirty="0">
                <a:latin typeface="Georgia" panose="02040502050405020303" pitchFamily="18" charset="0"/>
              </a:rPr>
              <a:t>“Palavra usada geralmente para descrever um método de coleta de informações de uma </a:t>
            </a:r>
            <a:r>
              <a:rPr lang="pt-BR" altLang="pt-BR" b="1" i="1" u="sng" dirty="0">
                <a:solidFill>
                  <a:srgbClr val="FF0066"/>
                </a:solidFill>
                <a:latin typeface="Georgia" panose="02040502050405020303" pitchFamily="18" charset="0"/>
              </a:rPr>
              <a:t>amostra</a:t>
            </a:r>
            <a:r>
              <a:rPr lang="pt-BR" altLang="pt-BR" dirty="0">
                <a:latin typeface="Georgia" panose="02040502050405020303" pitchFamily="18" charset="0"/>
              </a:rPr>
              <a:t> de indivíduos” </a:t>
            </a:r>
            <a:r>
              <a:rPr lang="pt-BR" altLang="pt-BR" dirty="0" err="1">
                <a:latin typeface="Georgia" panose="02040502050405020303" pitchFamily="18" charset="0"/>
              </a:rPr>
              <a:t>Scheuren</a:t>
            </a:r>
            <a:r>
              <a:rPr lang="pt-BR" altLang="pt-BR" dirty="0">
                <a:latin typeface="Georgia" panose="02040502050405020303" pitchFamily="18" charset="0"/>
              </a:rPr>
              <a:t>,  2004, ASA).</a:t>
            </a:r>
          </a:p>
          <a:p>
            <a:pPr eaLnBrk="1" hangingPunct="1">
              <a:lnSpc>
                <a:spcPct val="90000"/>
              </a:lnSpc>
            </a:pPr>
            <a:r>
              <a:rPr lang="pt-BR" altLang="pt-BR" dirty="0">
                <a:latin typeface="Georgia" panose="02040502050405020303" pitchFamily="18" charset="0"/>
              </a:rPr>
              <a:t>Sociedade industrial e sociedade da informação.</a:t>
            </a:r>
          </a:p>
          <a:p>
            <a:pPr eaLnBrk="1" hangingPunct="1">
              <a:lnSpc>
                <a:spcPct val="90000"/>
              </a:lnSpc>
            </a:pPr>
            <a:r>
              <a:rPr lang="pt-BR" altLang="pt-BR" dirty="0">
                <a:latin typeface="Georgia" panose="02040502050405020303" pitchFamily="18" charset="0"/>
              </a:rPr>
              <a:t>Necessidade de informações SÓCIO-ECONÔMICAS para os governos, empresas e instituições públicas e privadas.</a:t>
            </a:r>
          </a:p>
          <a:p>
            <a:pPr eaLnBrk="1" hangingPunct="1">
              <a:lnSpc>
                <a:spcPct val="90000"/>
              </a:lnSpc>
            </a:pPr>
            <a:endParaRPr lang="pt-BR" altLang="pt-BR" dirty="0">
              <a:latin typeface="Georgia" panose="02040502050405020303" pitchFamily="18" charset="0"/>
            </a:endParaRPr>
          </a:p>
        </p:txBody>
      </p:sp>
      <p:pic>
        <p:nvPicPr>
          <p:cNvPr id="6148"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6F113DEC-B405-463E-97FA-77A832AE0EB3}"/>
              </a:ext>
            </a:extLst>
          </p:cNvPr>
          <p:cNvSpPr>
            <a:spLocks noGrp="1"/>
          </p:cNvSpPr>
          <p:nvPr>
            <p:ph type="sldNum" sz="quarter" idx="12"/>
          </p:nvPr>
        </p:nvSpPr>
        <p:spPr/>
        <p:txBody>
          <a:bodyPr/>
          <a:lstStyle/>
          <a:p>
            <a:fld id="{276280FA-1185-4883-88CA-453B1CA696EA}" type="slidenum">
              <a:rPr lang="pt-BR" altLang="pt-BR" smtClean="0"/>
              <a:pPr/>
              <a:t>2</a:t>
            </a:fld>
            <a:endParaRPr lang="pt-BR" alt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8F4E2-BCD4-4796-82D3-ABB1303199DC}"/>
              </a:ext>
            </a:extLst>
          </p:cNvPr>
          <p:cNvSpPr>
            <a:spLocks noGrp="1"/>
          </p:cNvSpPr>
          <p:nvPr>
            <p:ph type="title"/>
          </p:nvPr>
        </p:nvSpPr>
        <p:spPr/>
        <p:txBody>
          <a:bodyPr/>
          <a:lstStyle/>
          <a:p>
            <a:r>
              <a:rPr lang="pt-BR" dirty="0">
                <a:latin typeface="Georgia" panose="02040502050405020303" pitchFamily="18" charset="0"/>
              </a:rPr>
              <a:t>Inventário Florestal Nacional (SFB)</a:t>
            </a:r>
          </a:p>
        </p:txBody>
      </p:sp>
      <p:sp>
        <p:nvSpPr>
          <p:cNvPr id="3" name="Espaço Reservado para Conteúdo 2">
            <a:extLst>
              <a:ext uri="{FF2B5EF4-FFF2-40B4-BE49-F238E27FC236}">
                <a16:creationId xmlns:a16="http://schemas.microsoft.com/office/drawing/2014/main" id="{111645DD-0BCF-47CA-8144-964028D73905}"/>
              </a:ext>
            </a:extLst>
          </p:cNvPr>
          <p:cNvSpPr>
            <a:spLocks noGrp="1"/>
          </p:cNvSpPr>
          <p:nvPr>
            <p:ph idx="1"/>
          </p:nvPr>
        </p:nvSpPr>
        <p:spPr/>
        <p:txBody>
          <a:bodyPr/>
          <a:lstStyle/>
          <a:p>
            <a:r>
              <a:rPr lang="pt-BR" dirty="0">
                <a:latin typeface="Georgia" panose="02040502050405020303" pitchFamily="18" charset="0"/>
              </a:rPr>
              <a:t>Levantamento Socioambiental: tem por objetivo gerar informações sobre o uso da floresta e a percepção das populações rurais em relação à existência, uso e conservação dos recursos florestais.</a:t>
            </a:r>
          </a:p>
        </p:txBody>
      </p:sp>
      <p:sp>
        <p:nvSpPr>
          <p:cNvPr id="4" name="Espaço Reservado para Número de Slide 3">
            <a:extLst>
              <a:ext uri="{FF2B5EF4-FFF2-40B4-BE49-F238E27FC236}">
                <a16:creationId xmlns:a16="http://schemas.microsoft.com/office/drawing/2014/main" id="{5E5E7244-6D92-450B-A8CF-F6B1855CDB7F}"/>
              </a:ext>
            </a:extLst>
          </p:cNvPr>
          <p:cNvSpPr>
            <a:spLocks noGrp="1"/>
          </p:cNvSpPr>
          <p:nvPr>
            <p:ph type="sldNum" sz="quarter" idx="12"/>
          </p:nvPr>
        </p:nvSpPr>
        <p:spPr/>
        <p:txBody>
          <a:bodyPr/>
          <a:lstStyle/>
          <a:p>
            <a:fld id="{276280FA-1185-4883-88CA-453B1CA696EA}" type="slidenum">
              <a:rPr lang="pt-BR" altLang="pt-BR" smtClean="0"/>
              <a:pPr/>
              <a:t>20</a:t>
            </a:fld>
            <a:endParaRPr lang="pt-BR" altLang="pt-BR"/>
          </a:p>
        </p:txBody>
      </p:sp>
    </p:spTree>
    <p:extLst>
      <p:ext uri="{BB962C8B-B14F-4D97-AF65-F5344CB8AC3E}">
        <p14:creationId xmlns:p14="http://schemas.microsoft.com/office/powerpoint/2010/main" val="2279689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81A16C1-7070-4D82-8224-0872C329774E}"/>
              </a:ext>
            </a:extLst>
          </p:cNvPr>
          <p:cNvPicPr>
            <a:picLocks noChangeAspect="1"/>
          </p:cNvPicPr>
          <p:nvPr/>
        </p:nvPicPr>
        <p:blipFill>
          <a:blip r:embed="rId2"/>
          <a:stretch>
            <a:fillRect/>
          </a:stretch>
        </p:blipFill>
        <p:spPr>
          <a:xfrm>
            <a:off x="0" y="0"/>
            <a:ext cx="9144000" cy="6858000"/>
          </a:xfrm>
          <a:prstGeom prst="rect">
            <a:avLst/>
          </a:prstGeom>
        </p:spPr>
      </p:pic>
      <p:sp>
        <p:nvSpPr>
          <p:cNvPr id="4" name="Espaço Reservado para Número de Slide 3">
            <a:extLst>
              <a:ext uri="{FF2B5EF4-FFF2-40B4-BE49-F238E27FC236}">
                <a16:creationId xmlns:a16="http://schemas.microsoft.com/office/drawing/2014/main" id="{AA6F45AB-EB5C-472B-A54F-FAA7F06495ED}"/>
              </a:ext>
            </a:extLst>
          </p:cNvPr>
          <p:cNvSpPr>
            <a:spLocks noGrp="1"/>
          </p:cNvSpPr>
          <p:nvPr>
            <p:ph type="sldNum" sz="quarter" idx="12"/>
          </p:nvPr>
        </p:nvSpPr>
        <p:spPr/>
        <p:txBody>
          <a:bodyPr/>
          <a:lstStyle/>
          <a:p>
            <a:fld id="{276280FA-1185-4883-88CA-453B1CA696EA}" type="slidenum">
              <a:rPr lang="pt-BR" altLang="pt-BR" smtClean="0"/>
              <a:pPr/>
              <a:t>21</a:t>
            </a:fld>
            <a:endParaRPr lang="pt-BR" altLang="pt-BR"/>
          </a:p>
        </p:txBody>
      </p:sp>
    </p:spTree>
    <p:extLst>
      <p:ext uri="{BB962C8B-B14F-4D97-AF65-F5344CB8AC3E}">
        <p14:creationId xmlns:p14="http://schemas.microsoft.com/office/powerpoint/2010/main" val="391982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t-BR" altLang="pt-BR">
                <a:latin typeface="Georgia" panose="02040502050405020303" pitchFamily="18" charset="0"/>
              </a:rPr>
              <a:t>Premissas</a:t>
            </a:r>
          </a:p>
        </p:txBody>
      </p:sp>
      <p:sp>
        <p:nvSpPr>
          <p:cNvPr id="17411" name="Rectangle 3"/>
          <p:cNvSpPr>
            <a:spLocks noGrp="1" noChangeArrowheads="1"/>
          </p:cNvSpPr>
          <p:nvPr>
            <p:ph type="body" idx="1"/>
          </p:nvPr>
        </p:nvSpPr>
        <p:spPr>
          <a:xfrm>
            <a:off x="395288" y="1412875"/>
            <a:ext cx="8229600" cy="4525963"/>
          </a:xfrm>
        </p:spPr>
        <p:txBody>
          <a:bodyPr/>
          <a:lstStyle/>
          <a:p>
            <a:pPr eaLnBrk="1" hangingPunct="1">
              <a:lnSpc>
                <a:spcPct val="90000"/>
              </a:lnSpc>
            </a:pPr>
            <a:r>
              <a:rPr lang="pt-BR" altLang="pt-BR" sz="2400" dirty="0">
                <a:latin typeface="Georgia" panose="02040502050405020303" pitchFamily="18" charset="0"/>
              </a:rPr>
              <a:t>A confiabilidade dos dados fornecidos pelos respondentes é a principal preocupação das organizações com reputação.</a:t>
            </a:r>
          </a:p>
          <a:p>
            <a:pPr eaLnBrk="1" hangingPunct="1">
              <a:lnSpc>
                <a:spcPct val="90000"/>
              </a:lnSpc>
            </a:pPr>
            <a:r>
              <a:rPr lang="pt-BR" altLang="pt-BR" sz="2400" dirty="0">
                <a:latin typeface="Georgia" panose="02040502050405020303" pitchFamily="18" charset="0"/>
              </a:rPr>
              <a:t>As pesquisas devem ser usadas apenas para desenvolver informações estatísticas sobre um determinado assunto.</a:t>
            </a:r>
          </a:p>
          <a:p>
            <a:pPr eaLnBrk="1" hangingPunct="1">
              <a:lnSpc>
                <a:spcPct val="90000"/>
              </a:lnSpc>
            </a:pPr>
            <a:r>
              <a:rPr lang="pt-BR" altLang="pt-BR" sz="2400" dirty="0">
                <a:latin typeface="Georgia" panose="02040502050405020303" pitchFamily="18" charset="0"/>
              </a:rPr>
              <a:t>As pesquisas fornecem apenas respostas aproximadas. Quanto mais pessoas entrevistadas em uma pesquisa menor o erro relacionado ao tamanho da amostra. Uma armadilha que deve ser evitada é a do “quanto mais, melhor”, pois outros fatores podem influenciar na qualidade da pesquisa. </a:t>
            </a:r>
          </a:p>
          <a:p>
            <a:pPr eaLnBrk="1" hangingPunct="1">
              <a:lnSpc>
                <a:spcPct val="90000"/>
              </a:lnSpc>
            </a:pPr>
            <a:endParaRPr lang="pt-BR" altLang="pt-BR" sz="2400" dirty="0">
              <a:latin typeface="Georgia" panose="02040502050405020303" pitchFamily="18" charset="0"/>
            </a:endParaRPr>
          </a:p>
          <a:p>
            <a:pPr eaLnBrk="1" hangingPunct="1">
              <a:lnSpc>
                <a:spcPct val="90000"/>
              </a:lnSpc>
            </a:pPr>
            <a:endParaRPr lang="pt-BR" altLang="pt-BR" sz="2400" dirty="0">
              <a:latin typeface="Georgia" panose="02040502050405020303" pitchFamily="18" charset="0"/>
            </a:endParaRPr>
          </a:p>
        </p:txBody>
      </p:sp>
      <p:pic>
        <p:nvPicPr>
          <p:cNvPr id="1741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5D82A50F-CFE7-44AB-8D73-6A79D6E4E3A5}"/>
              </a:ext>
            </a:extLst>
          </p:cNvPr>
          <p:cNvSpPr>
            <a:spLocks noGrp="1"/>
          </p:cNvSpPr>
          <p:nvPr>
            <p:ph type="sldNum" sz="quarter" idx="12"/>
          </p:nvPr>
        </p:nvSpPr>
        <p:spPr/>
        <p:txBody>
          <a:bodyPr/>
          <a:lstStyle/>
          <a:p>
            <a:fld id="{276280FA-1185-4883-88CA-453B1CA696EA}" type="slidenum">
              <a:rPr lang="pt-BR" altLang="pt-BR" smtClean="0"/>
              <a:pPr/>
              <a:t>22</a:t>
            </a:fld>
            <a:endParaRPr lang="pt-BR" altLang="pt-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Planejamento de uma pesquisa</a:t>
            </a:r>
          </a:p>
        </p:txBody>
      </p:sp>
      <p:sp>
        <p:nvSpPr>
          <p:cNvPr id="18435" name="Rectangle 3"/>
          <p:cNvSpPr>
            <a:spLocks noGrp="1" noChangeArrowheads="1"/>
          </p:cNvSpPr>
          <p:nvPr>
            <p:ph type="body" idx="1"/>
          </p:nvPr>
        </p:nvSpPr>
        <p:spPr>
          <a:xfrm>
            <a:off x="468313" y="1412875"/>
            <a:ext cx="8229600" cy="4525963"/>
          </a:xfrm>
        </p:spPr>
        <p:txBody>
          <a:bodyPr/>
          <a:lstStyle/>
          <a:p>
            <a:pPr eaLnBrk="1" hangingPunct="1">
              <a:lnSpc>
                <a:spcPct val="80000"/>
              </a:lnSpc>
            </a:pPr>
            <a:r>
              <a:rPr lang="pt-BR" altLang="pt-BR" sz="2400" dirty="0">
                <a:latin typeface="Georgia" panose="02040502050405020303" pitchFamily="18" charset="0"/>
              </a:rPr>
              <a:t>Definição dos objetivos: deve ser tão específico, claro e inequívoco quanto possível.</a:t>
            </a:r>
          </a:p>
          <a:p>
            <a:pPr eaLnBrk="1" hangingPunct="1">
              <a:lnSpc>
                <a:spcPct val="80000"/>
              </a:lnSpc>
            </a:pPr>
            <a:r>
              <a:rPr lang="pt-BR" altLang="pt-BR" sz="2400" dirty="0">
                <a:latin typeface="Georgia" panose="02040502050405020303" pitchFamily="18" charset="0"/>
              </a:rPr>
              <a:t>Modo de coleta dos dados: telefone, correio ou pessoalmente.</a:t>
            </a:r>
          </a:p>
          <a:p>
            <a:pPr eaLnBrk="1" hangingPunct="1">
              <a:lnSpc>
                <a:spcPct val="80000"/>
              </a:lnSpc>
            </a:pPr>
            <a:r>
              <a:rPr lang="pt-BR" altLang="pt-BR" sz="2400" dirty="0">
                <a:latin typeface="Georgia" panose="02040502050405020303" pitchFamily="18" charset="0"/>
              </a:rPr>
              <a:t>Planejar um questionário: fase muito crítica. </a:t>
            </a:r>
            <a:r>
              <a:rPr lang="pt-BR" altLang="pt-BR" sz="2400" dirty="0" err="1">
                <a:latin typeface="Georgia" panose="02040502050405020303" pitchFamily="18" charset="0"/>
              </a:rPr>
              <a:t>Pré-testar</a:t>
            </a:r>
            <a:r>
              <a:rPr lang="pt-BR" altLang="pt-BR" sz="2400" dirty="0">
                <a:latin typeface="Georgia" panose="02040502050405020303" pitchFamily="18" charset="0"/>
              </a:rPr>
              <a:t> o questionário.</a:t>
            </a:r>
          </a:p>
          <a:p>
            <a:pPr eaLnBrk="1" hangingPunct="1">
              <a:lnSpc>
                <a:spcPct val="80000"/>
              </a:lnSpc>
            </a:pPr>
            <a:r>
              <a:rPr lang="pt-BR" altLang="pt-BR" sz="2400" dirty="0">
                <a:latin typeface="Georgia" panose="02040502050405020303" pitchFamily="18" charset="0"/>
              </a:rPr>
              <a:t>Assegurar uma adequada cobertura da população a ser estudada (estrutura da amostragem).</a:t>
            </a:r>
          </a:p>
          <a:p>
            <a:pPr eaLnBrk="1" hangingPunct="1">
              <a:lnSpc>
                <a:spcPct val="80000"/>
              </a:lnSpc>
            </a:pPr>
            <a:r>
              <a:rPr lang="pt-BR" altLang="pt-BR" sz="2400" dirty="0">
                <a:latin typeface="Georgia" panose="02040502050405020303" pitchFamily="18" charset="0"/>
              </a:rPr>
              <a:t>Implantar um sistema de controle de qualidade.</a:t>
            </a:r>
          </a:p>
          <a:p>
            <a:pPr eaLnBrk="1" hangingPunct="1">
              <a:lnSpc>
                <a:spcPct val="80000"/>
              </a:lnSpc>
            </a:pPr>
            <a:r>
              <a:rPr lang="pt-BR" altLang="pt-BR" sz="2400" dirty="0">
                <a:latin typeface="Georgia" panose="02040502050405020303" pitchFamily="18" charset="0"/>
              </a:rPr>
              <a:t>Estabelecer um orçamento realista: um dos maiores problemas em uma pesquisa é a </a:t>
            </a:r>
            <a:r>
              <a:rPr lang="pt-BR" altLang="pt-BR" sz="2400" dirty="0" err="1">
                <a:latin typeface="Georgia" panose="02040502050405020303" pitchFamily="18" charset="0"/>
              </a:rPr>
              <a:t>sub-estimação</a:t>
            </a:r>
            <a:r>
              <a:rPr lang="pt-BR" altLang="pt-BR" sz="2400" dirty="0">
                <a:latin typeface="Georgia" panose="02040502050405020303" pitchFamily="18" charset="0"/>
              </a:rPr>
              <a:t> do orçamento.</a:t>
            </a:r>
          </a:p>
          <a:p>
            <a:pPr eaLnBrk="1" hangingPunct="1">
              <a:lnSpc>
                <a:spcPct val="80000"/>
              </a:lnSpc>
            </a:pPr>
            <a:r>
              <a:rPr lang="pt-BR" altLang="pt-BR" sz="2400" dirty="0">
                <a:latin typeface="Georgia" panose="02040502050405020303" pitchFamily="18" charset="0"/>
              </a:rPr>
              <a:t>Em geral, o tamanho da amostra é superior a 1000.</a:t>
            </a:r>
          </a:p>
          <a:p>
            <a:pPr eaLnBrk="1" hangingPunct="1">
              <a:lnSpc>
                <a:spcPct val="80000"/>
              </a:lnSpc>
            </a:pPr>
            <a:endParaRPr lang="pt-BR" altLang="pt-BR" sz="2400" dirty="0">
              <a:latin typeface="Georgia" panose="02040502050405020303" pitchFamily="18" charset="0"/>
            </a:endParaRPr>
          </a:p>
        </p:txBody>
      </p:sp>
      <p:pic>
        <p:nvPicPr>
          <p:cNvPr id="18436"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FFA7AC5A-B231-4337-B742-C5D8FD3A9832}"/>
              </a:ext>
            </a:extLst>
          </p:cNvPr>
          <p:cNvSpPr>
            <a:spLocks noGrp="1"/>
          </p:cNvSpPr>
          <p:nvPr>
            <p:ph type="sldNum" sz="quarter" idx="12"/>
          </p:nvPr>
        </p:nvSpPr>
        <p:spPr/>
        <p:txBody>
          <a:bodyPr/>
          <a:lstStyle/>
          <a:p>
            <a:fld id="{276280FA-1185-4883-88CA-453B1CA696EA}" type="slidenum">
              <a:rPr lang="pt-BR" altLang="pt-BR" smtClean="0"/>
              <a:pPr/>
              <a:t>23</a:t>
            </a:fld>
            <a:endParaRPr lang="pt-BR" altLang="pt-B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Não resposta</a:t>
            </a:r>
          </a:p>
        </p:txBody>
      </p:sp>
      <p:sp>
        <p:nvSpPr>
          <p:cNvPr id="19459" name="Rectangle 3"/>
          <p:cNvSpPr>
            <a:spLocks noGrp="1" noChangeArrowheads="1"/>
          </p:cNvSpPr>
          <p:nvPr>
            <p:ph type="body" idx="1"/>
          </p:nvPr>
        </p:nvSpPr>
        <p:spPr/>
        <p:txBody>
          <a:bodyPr/>
          <a:lstStyle/>
          <a:p>
            <a:pPr eaLnBrk="1" hangingPunct="1">
              <a:lnSpc>
                <a:spcPct val="80000"/>
              </a:lnSpc>
            </a:pPr>
            <a:r>
              <a:rPr lang="pt-BR" altLang="pt-BR" sz="2400" dirty="0"/>
              <a:t>Para determinar o tamanho da amostra é usual conhecer quantas respostas (questionários completos) são necessárias para a análise. Uma regra simples é procurar 20 a 30 entrevistados em cada </a:t>
            </a:r>
            <a:r>
              <a:rPr lang="pt-BR" altLang="pt-BR" sz="2400" dirty="0" err="1"/>
              <a:t>sub-categoria</a:t>
            </a:r>
            <a:r>
              <a:rPr lang="pt-BR" altLang="pt-BR" sz="2400" dirty="0"/>
              <a:t>. Por exemplo, se é importante comparar as regiões do Brasil é importante tomar </a:t>
            </a:r>
            <a:r>
              <a:rPr lang="pt-BR" altLang="pt-BR" sz="2400" dirty="0">
                <a:latin typeface="Georgia" panose="02040502050405020303" pitchFamily="18" charset="0"/>
              </a:rPr>
              <a:t>30</a:t>
            </a:r>
            <a:r>
              <a:rPr lang="pt-BR" altLang="pt-BR" sz="2400" dirty="0"/>
              <a:t> entrevistados em cada região do país. Este número deve ser modificado em função da taxa de resposta. É muito comum que a taxa de resposta fique ao redor de 20%, o que significa que o número de questionários a ser enviado é 5 vezes o necessário. Por exemplo, para as 5 regiões do país deve-se enviar 750 questionários, ou planejar uma amostra de 150 ( 5 x 30) entrevistados por região, para cobrir a não resposta.</a:t>
            </a:r>
          </a:p>
        </p:txBody>
      </p:sp>
      <p:pic>
        <p:nvPicPr>
          <p:cNvPr id="19460"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2D0CC107-0DA5-4C54-B4D3-046035B793F6}"/>
              </a:ext>
            </a:extLst>
          </p:cNvPr>
          <p:cNvSpPr>
            <a:spLocks noGrp="1"/>
          </p:cNvSpPr>
          <p:nvPr>
            <p:ph type="sldNum" sz="quarter" idx="12"/>
          </p:nvPr>
        </p:nvSpPr>
        <p:spPr/>
        <p:txBody>
          <a:bodyPr/>
          <a:lstStyle/>
          <a:p>
            <a:fld id="{276280FA-1185-4883-88CA-453B1CA696EA}" type="slidenum">
              <a:rPr lang="pt-BR" altLang="pt-BR" smtClean="0"/>
              <a:pPr/>
              <a:t>24</a:t>
            </a:fld>
            <a:endParaRPr lang="pt-BR" altLang="pt-B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2"/>
          <p:cNvSpPr>
            <a:spLocks noChangeShapeType="1"/>
          </p:cNvSpPr>
          <p:nvPr/>
        </p:nvSpPr>
        <p:spPr bwMode="auto">
          <a:xfrm flipH="1" flipV="1">
            <a:off x="5219700" y="3860800"/>
            <a:ext cx="7921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83" name="Rectangle 21"/>
          <p:cNvSpPr>
            <a:spLocks noChangeArrowheads="1"/>
          </p:cNvSpPr>
          <p:nvPr/>
        </p:nvSpPr>
        <p:spPr bwMode="auto">
          <a:xfrm>
            <a:off x="2268538" y="4221163"/>
            <a:ext cx="1943100" cy="431800"/>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84" name="Rectangle 20"/>
          <p:cNvSpPr>
            <a:spLocks noChangeArrowheads="1"/>
          </p:cNvSpPr>
          <p:nvPr/>
        </p:nvSpPr>
        <p:spPr bwMode="auto">
          <a:xfrm>
            <a:off x="5219700" y="4221163"/>
            <a:ext cx="1439863" cy="431800"/>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85" name="Rectangle 19"/>
          <p:cNvSpPr>
            <a:spLocks noChangeArrowheads="1"/>
          </p:cNvSpPr>
          <p:nvPr/>
        </p:nvSpPr>
        <p:spPr bwMode="auto">
          <a:xfrm>
            <a:off x="3779838" y="2060575"/>
            <a:ext cx="1584325" cy="431800"/>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86" name="Rectangle 4"/>
          <p:cNvSpPr>
            <a:spLocks noGrp="1" noChangeArrowheads="1"/>
          </p:cNvSpPr>
          <p:nvPr>
            <p:ph type="title"/>
          </p:nvPr>
        </p:nvSpPr>
        <p:spPr/>
        <p:txBody>
          <a:bodyPr/>
          <a:lstStyle/>
          <a:p>
            <a:pPr eaLnBrk="1" hangingPunct="1"/>
            <a:r>
              <a:rPr lang="pt-BR" altLang="pt-BR" dirty="0">
                <a:latin typeface="Georgia" panose="02040502050405020303" pitchFamily="18" charset="0"/>
              </a:rPr>
              <a:t>A não resposta</a:t>
            </a:r>
          </a:p>
        </p:txBody>
      </p:sp>
      <p:sp>
        <p:nvSpPr>
          <p:cNvPr id="20487" name="Oval 5"/>
          <p:cNvSpPr>
            <a:spLocks noChangeArrowheads="1"/>
          </p:cNvSpPr>
          <p:nvPr/>
        </p:nvSpPr>
        <p:spPr bwMode="auto">
          <a:xfrm>
            <a:off x="3851275" y="2924175"/>
            <a:ext cx="1366838" cy="129698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88" name="Text Box 6"/>
          <p:cNvSpPr txBox="1">
            <a:spLocks noChangeArrowheads="1"/>
          </p:cNvSpPr>
          <p:nvPr/>
        </p:nvSpPr>
        <p:spPr bwMode="auto">
          <a:xfrm>
            <a:off x="5219700" y="429260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latin typeface="Georgia" panose="02040502050405020303" pitchFamily="18" charset="0"/>
              </a:rPr>
              <a:t>Respondente</a:t>
            </a:r>
          </a:p>
        </p:txBody>
      </p:sp>
      <p:sp>
        <p:nvSpPr>
          <p:cNvPr id="20489" name="Text Box 7"/>
          <p:cNvSpPr txBox="1">
            <a:spLocks noChangeArrowheads="1"/>
          </p:cNvSpPr>
          <p:nvPr/>
        </p:nvSpPr>
        <p:spPr bwMode="auto">
          <a:xfrm>
            <a:off x="3924300" y="3284538"/>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b="1">
                <a:latin typeface="Georgia" panose="02040502050405020303" pitchFamily="18" charset="0"/>
              </a:rPr>
              <a:t>Não resposta</a:t>
            </a:r>
          </a:p>
        </p:txBody>
      </p:sp>
      <p:sp>
        <p:nvSpPr>
          <p:cNvPr id="20490" name="Text Box 8"/>
          <p:cNvSpPr txBox="1">
            <a:spLocks noChangeArrowheads="1"/>
          </p:cNvSpPr>
          <p:nvPr/>
        </p:nvSpPr>
        <p:spPr bwMode="auto">
          <a:xfrm>
            <a:off x="3276600" y="213360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dirty="0">
                <a:latin typeface="Georgia" panose="02040502050405020303" pitchFamily="18" charset="0"/>
              </a:rPr>
              <a:t>Recenseador</a:t>
            </a:r>
          </a:p>
        </p:txBody>
      </p:sp>
      <p:sp>
        <p:nvSpPr>
          <p:cNvPr id="20491" name="Text Box 9"/>
          <p:cNvSpPr txBox="1">
            <a:spLocks noChangeArrowheads="1"/>
          </p:cNvSpPr>
          <p:nvPr/>
        </p:nvSpPr>
        <p:spPr bwMode="auto">
          <a:xfrm>
            <a:off x="2339975" y="429260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t>Tipo de pesquisa</a:t>
            </a:r>
          </a:p>
        </p:txBody>
      </p:sp>
      <p:sp>
        <p:nvSpPr>
          <p:cNvPr id="20492" name="Line 10"/>
          <p:cNvSpPr>
            <a:spLocks noChangeShapeType="1"/>
          </p:cNvSpPr>
          <p:nvPr/>
        </p:nvSpPr>
        <p:spPr bwMode="auto">
          <a:xfrm flipV="1">
            <a:off x="2843213" y="3789363"/>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93" name="Line 11"/>
          <p:cNvSpPr>
            <a:spLocks noChangeShapeType="1"/>
          </p:cNvSpPr>
          <p:nvPr/>
        </p:nvSpPr>
        <p:spPr bwMode="auto">
          <a:xfrm>
            <a:off x="4500563" y="24923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94" name="AutoShape 13"/>
          <p:cNvSpPr>
            <a:spLocks/>
          </p:cNvSpPr>
          <p:nvPr/>
        </p:nvSpPr>
        <p:spPr bwMode="auto">
          <a:xfrm>
            <a:off x="5364163" y="1700213"/>
            <a:ext cx="439737" cy="1201737"/>
          </a:xfrm>
          <a:prstGeom prst="leftBrace">
            <a:avLst>
              <a:gd name="adj1" fmla="val 2277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95" name="AutoShape 14"/>
          <p:cNvSpPr>
            <a:spLocks/>
          </p:cNvSpPr>
          <p:nvPr/>
        </p:nvSpPr>
        <p:spPr bwMode="auto">
          <a:xfrm>
            <a:off x="6696075" y="3860800"/>
            <a:ext cx="303213" cy="1201738"/>
          </a:xfrm>
          <a:prstGeom prst="leftBrace">
            <a:avLst>
              <a:gd name="adj1" fmla="val 330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96" name="AutoShape 15"/>
          <p:cNvSpPr>
            <a:spLocks/>
          </p:cNvSpPr>
          <p:nvPr/>
        </p:nvSpPr>
        <p:spPr bwMode="auto">
          <a:xfrm rot="10643264">
            <a:off x="1835150" y="3933825"/>
            <a:ext cx="439738" cy="1201738"/>
          </a:xfrm>
          <a:prstGeom prst="leftBrace">
            <a:avLst>
              <a:gd name="adj1" fmla="val 2277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0497" name="Text Box 16"/>
          <p:cNvSpPr txBox="1">
            <a:spLocks noChangeArrowheads="1"/>
          </p:cNvSpPr>
          <p:nvPr/>
        </p:nvSpPr>
        <p:spPr bwMode="auto">
          <a:xfrm>
            <a:off x="5651500" y="1700213"/>
            <a:ext cx="237648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1400" dirty="0"/>
              <a:t>Qualificação          Motivação          </a:t>
            </a:r>
            <a:r>
              <a:rPr lang="pt-BR" altLang="pt-BR" sz="1400" dirty="0">
                <a:latin typeface="Georgia" panose="02040502050405020303" pitchFamily="18" charset="0"/>
              </a:rPr>
              <a:t>Treinamento</a:t>
            </a:r>
            <a:r>
              <a:rPr lang="pt-BR" altLang="pt-BR" sz="1400" dirty="0"/>
              <a:t>                 Carga de trabalho    Método de coleta de dados </a:t>
            </a:r>
          </a:p>
          <a:p>
            <a:pPr eaLnBrk="1" hangingPunct="1">
              <a:spcBef>
                <a:spcPct val="50000"/>
              </a:spcBef>
            </a:pPr>
            <a:endParaRPr lang="pt-BR" altLang="pt-BR" sz="1400" dirty="0"/>
          </a:p>
        </p:txBody>
      </p:sp>
      <p:sp>
        <p:nvSpPr>
          <p:cNvPr id="20498" name="Text Box 17"/>
          <p:cNvSpPr txBox="1">
            <a:spLocks noChangeArrowheads="1"/>
          </p:cNvSpPr>
          <p:nvPr/>
        </p:nvSpPr>
        <p:spPr bwMode="auto">
          <a:xfrm>
            <a:off x="7056438" y="3644900"/>
            <a:ext cx="208756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1400" dirty="0">
                <a:latin typeface="Georgia" panose="02040502050405020303" pitchFamily="18" charset="0"/>
              </a:rPr>
              <a:t>Acessibilidade</a:t>
            </a:r>
            <a:r>
              <a:rPr lang="pt-BR" altLang="pt-BR" sz="1400" dirty="0"/>
              <a:t>          Motivação                    Carga de atividade                 Impossibilidade de substituição por outra pessoa </a:t>
            </a:r>
          </a:p>
          <a:p>
            <a:pPr eaLnBrk="1" hangingPunct="1">
              <a:spcBef>
                <a:spcPct val="50000"/>
              </a:spcBef>
            </a:pPr>
            <a:endParaRPr lang="pt-BR" altLang="pt-BR" sz="1400" dirty="0"/>
          </a:p>
        </p:txBody>
      </p:sp>
      <p:sp>
        <p:nvSpPr>
          <p:cNvPr id="20499" name="Text Box 18"/>
          <p:cNvSpPr txBox="1">
            <a:spLocks noChangeArrowheads="1"/>
          </p:cNvSpPr>
          <p:nvPr/>
        </p:nvSpPr>
        <p:spPr bwMode="auto">
          <a:xfrm>
            <a:off x="395288" y="4149725"/>
            <a:ext cx="23764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1400" dirty="0"/>
              <a:t>Demográfico          </a:t>
            </a:r>
            <a:r>
              <a:rPr lang="pt-BR" altLang="pt-BR" sz="1400" dirty="0">
                <a:latin typeface="Georgia" panose="02040502050405020303" pitchFamily="18" charset="0"/>
              </a:rPr>
              <a:t>Econômico</a:t>
            </a:r>
            <a:r>
              <a:rPr lang="pt-BR" altLang="pt-BR" sz="1400" dirty="0"/>
              <a:t>                 </a:t>
            </a:r>
            <a:r>
              <a:rPr lang="pt-BR" altLang="pt-BR" sz="1400" dirty="0" err="1"/>
              <a:t>Sócio-econômico</a:t>
            </a:r>
            <a:endParaRPr lang="pt-BR" altLang="pt-BR" sz="1400" dirty="0"/>
          </a:p>
        </p:txBody>
      </p:sp>
      <p:pic>
        <p:nvPicPr>
          <p:cNvPr id="20500" name="Picture 22"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AE8B3D9D-690D-4F77-95C2-906BF92D57D5}"/>
              </a:ext>
            </a:extLst>
          </p:cNvPr>
          <p:cNvSpPr>
            <a:spLocks noGrp="1"/>
          </p:cNvSpPr>
          <p:nvPr>
            <p:ph type="sldNum" sz="quarter" idx="12"/>
          </p:nvPr>
        </p:nvSpPr>
        <p:spPr/>
        <p:txBody>
          <a:bodyPr/>
          <a:lstStyle/>
          <a:p>
            <a:fld id="{78C4C365-B6D0-418C-A98E-93D66FE507C4}" type="slidenum">
              <a:rPr lang="pt-BR" altLang="pt-BR" smtClean="0"/>
              <a:pPr/>
              <a:t>25</a:t>
            </a:fld>
            <a:endParaRPr lang="pt-BR" altLang="pt-B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pt-BR" altLang="pt-BR" dirty="0">
                <a:latin typeface="Georgia" panose="02040502050405020303" pitchFamily="18" charset="0"/>
              </a:rPr>
              <a:t>Correção para não resposta</a:t>
            </a:r>
          </a:p>
        </p:txBody>
      </p:sp>
      <p:pic>
        <p:nvPicPr>
          <p:cNvPr id="21507" name="Picture 235"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8424862"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37919930-5669-43F5-9B3E-6095320BF88A}"/>
              </a:ext>
            </a:extLst>
          </p:cNvPr>
          <p:cNvSpPr>
            <a:spLocks noGrp="1"/>
          </p:cNvSpPr>
          <p:nvPr>
            <p:ph type="sldNum" sz="quarter" idx="12"/>
          </p:nvPr>
        </p:nvSpPr>
        <p:spPr/>
        <p:txBody>
          <a:bodyPr/>
          <a:lstStyle/>
          <a:p>
            <a:fld id="{78C4C365-B6D0-418C-A98E-93D66FE507C4}" type="slidenum">
              <a:rPr lang="pt-BR" altLang="pt-BR" smtClean="0"/>
              <a:pPr/>
              <a:t>26</a:t>
            </a:fld>
            <a:endParaRPr lang="pt-BR" altLang="pt-B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Desenho de um questionário</a:t>
            </a:r>
          </a:p>
        </p:txBody>
      </p:sp>
      <p:sp>
        <p:nvSpPr>
          <p:cNvPr id="22531" name="Rectangle 3"/>
          <p:cNvSpPr>
            <a:spLocks noGrp="1" noChangeArrowheads="1"/>
          </p:cNvSpPr>
          <p:nvPr>
            <p:ph type="body" idx="1"/>
          </p:nvPr>
        </p:nvSpPr>
        <p:spPr/>
        <p:txBody>
          <a:bodyPr/>
          <a:lstStyle/>
          <a:p>
            <a:pPr eaLnBrk="1" hangingPunct="1"/>
            <a:r>
              <a:rPr lang="pt-BR" altLang="pt-BR" sz="2800" dirty="0">
                <a:latin typeface="Georgia" panose="02040502050405020303" pitchFamily="18" charset="0"/>
              </a:rPr>
              <a:t>São três os elementos a serem considerados no desenho de um questionário:</a:t>
            </a:r>
          </a:p>
          <a:p>
            <a:pPr eaLnBrk="1" hangingPunct="1"/>
            <a:endParaRPr lang="pt-BR" altLang="pt-BR" sz="2800" dirty="0">
              <a:latin typeface="Georgia" panose="02040502050405020303" pitchFamily="18" charset="0"/>
            </a:endParaRPr>
          </a:p>
          <a:p>
            <a:pPr lvl="1" eaLnBrk="1" hangingPunct="1"/>
            <a:r>
              <a:rPr lang="pt-BR" altLang="pt-BR" sz="2400" dirty="0">
                <a:latin typeface="Georgia" panose="02040502050405020303" pitchFamily="18" charset="0"/>
              </a:rPr>
              <a:t>a) As perguntas a serem feitas; </a:t>
            </a:r>
          </a:p>
          <a:p>
            <a:pPr lvl="1" eaLnBrk="1" hangingPunct="1"/>
            <a:endParaRPr lang="pt-BR" altLang="pt-BR" sz="2400" dirty="0">
              <a:latin typeface="Georgia" panose="02040502050405020303" pitchFamily="18" charset="0"/>
            </a:endParaRPr>
          </a:p>
          <a:p>
            <a:pPr lvl="1" eaLnBrk="1" hangingPunct="1"/>
            <a:r>
              <a:rPr lang="pt-BR" altLang="pt-BR" sz="2400" dirty="0">
                <a:latin typeface="Georgia" panose="02040502050405020303" pitchFamily="18" charset="0"/>
              </a:rPr>
              <a:t>b) O tipo de pergunta e a redação;</a:t>
            </a:r>
          </a:p>
          <a:p>
            <a:pPr lvl="1" eaLnBrk="1" hangingPunct="1"/>
            <a:endParaRPr lang="pt-BR" altLang="pt-BR" sz="2400" dirty="0">
              <a:latin typeface="Georgia" panose="02040502050405020303" pitchFamily="18" charset="0"/>
            </a:endParaRPr>
          </a:p>
          <a:p>
            <a:pPr lvl="1" eaLnBrk="1" hangingPunct="1"/>
            <a:r>
              <a:rPr lang="pt-BR" altLang="pt-BR" sz="2400" dirty="0">
                <a:latin typeface="Georgia" panose="02040502050405020303" pitchFamily="18" charset="0"/>
              </a:rPr>
              <a:t>c) A </a:t>
            </a:r>
            <a:r>
              <a:rPr lang="pt-BR" altLang="pt-BR" sz="2400" dirty="0" err="1">
                <a:latin typeface="Georgia" panose="02040502050405020303" pitchFamily="18" charset="0"/>
              </a:rPr>
              <a:t>seqüência</a:t>
            </a:r>
            <a:r>
              <a:rPr lang="pt-BR" altLang="pt-BR" sz="2400" dirty="0">
                <a:latin typeface="Georgia" panose="02040502050405020303" pitchFamily="18" charset="0"/>
              </a:rPr>
              <a:t> das perguntas e a estrutura geral do questionário. </a:t>
            </a:r>
          </a:p>
          <a:p>
            <a:pPr eaLnBrk="1" hangingPunct="1"/>
            <a:endParaRPr lang="pt-BR" altLang="pt-BR" sz="2800" dirty="0">
              <a:latin typeface="Georgia" panose="02040502050405020303" pitchFamily="18" charset="0"/>
            </a:endParaRPr>
          </a:p>
        </p:txBody>
      </p:sp>
      <p:pic>
        <p:nvPicPr>
          <p:cNvPr id="2253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140DE389-A3A6-4444-8227-BF8781459A2E}"/>
              </a:ext>
            </a:extLst>
          </p:cNvPr>
          <p:cNvSpPr>
            <a:spLocks noGrp="1"/>
          </p:cNvSpPr>
          <p:nvPr>
            <p:ph type="sldNum" sz="quarter" idx="12"/>
          </p:nvPr>
        </p:nvSpPr>
        <p:spPr/>
        <p:txBody>
          <a:bodyPr/>
          <a:lstStyle/>
          <a:p>
            <a:fld id="{276280FA-1185-4883-88CA-453B1CA696EA}" type="slidenum">
              <a:rPr lang="pt-BR" altLang="pt-BR" smtClean="0"/>
              <a:pPr/>
              <a:t>27</a:t>
            </a:fld>
            <a:endParaRPr lang="pt-BR" altLang="pt-B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Tipos de questões:</a:t>
            </a:r>
          </a:p>
        </p:txBody>
      </p:sp>
      <p:sp>
        <p:nvSpPr>
          <p:cNvPr id="23555" name="Rectangle 3"/>
          <p:cNvSpPr>
            <a:spLocks noGrp="1" noChangeArrowheads="1"/>
          </p:cNvSpPr>
          <p:nvPr>
            <p:ph type="body" idx="1"/>
          </p:nvPr>
        </p:nvSpPr>
        <p:spPr/>
        <p:txBody>
          <a:bodyPr/>
          <a:lstStyle/>
          <a:p>
            <a:pPr eaLnBrk="1" hangingPunct="1"/>
            <a:r>
              <a:rPr lang="pt-BR" altLang="pt-BR" dirty="0">
                <a:latin typeface="Georgia" panose="02040502050405020303" pitchFamily="18" charset="0"/>
              </a:rPr>
              <a:t>Aberta ou fechada</a:t>
            </a:r>
          </a:p>
          <a:p>
            <a:pPr eaLnBrk="1" hangingPunct="1"/>
            <a:r>
              <a:rPr lang="pt-BR" altLang="pt-BR" dirty="0">
                <a:latin typeface="Georgia" panose="02040502050405020303" pitchFamily="18" charset="0"/>
              </a:rPr>
              <a:t>Respostas simples ou múltiplas</a:t>
            </a:r>
          </a:p>
          <a:p>
            <a:pPr eaLnBrk="1" hangingPunct="1"/>
            <a:r>
              <a:rPr lang="pt-BR" altLang="pt-BR" dirty="0">
                <a:latin typeface="Georgia" panose="02040502050405020303" pitchFamily="18" charset="0"/>
              </a:rPr>
              <a:t>Respostas ordinais</a:t>
            </a:r>
          </a:p>
          <a:p>
            <a:pPr eaLnBrk="1" hangingPunct="1"/>
            <a:r>
              <a:rPr lang="pt-BR" altLang="pt-BR" dirty="0">
                <a:latin typeface="Georgia" panose="02040502050405020303" pitchFamily="18" charset="0"/>
              </a:rPr>
              <a:t>Respostas em escalas</a:t>
            </a:r>
          </a:p>
          <a:p>
            <a:pPr eaLnBrk="1" hangingPunct="1"/>
            <a:endParaRPr lang="pt-BR" altLang="pt-BR" dirty="0">
              <a:latin typeface="Georgia" panose="02040502050405020303" pitchFamily="18" charset="0"/>
            </a:endParaRPr>
          </a:p>
        </p:txBody>
      </p:sp>
      <p:pic>
        <p:nvPicPr>
          <p:cNvPr id="23556"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AC993B1D-51A6-4487-8AF6-F00F2A3BFD74}"/>
              </a:ext>
            </a:extLst>
          </p:cNvPr>
          <p:cNvSpPr>
            <a:spLocks noGrp="1"/>
          </p:cNvSpPr>
          <p:nvPr>
            <p:ph type="sldNum" sz="quarter" idx="12"/>
          </p:nvPr>
        </p:nvSpPr>
        <p:spPr/>
        <p:txBody>
          <a:bodyPr/>
          <a:lstStyle/>
          <a:p>
            <a:fld id="{276280FA-1185-4883-88CA-453B1CA696EA}" type="slidenum">
              <a:rPr lang="pt-BR" altLang="pt-BR" smtClean="0"/>
              <a:pPr/>
              <a:t>28</a:t>
            </a:fld>
            <a:endParaRPr lang="pt-BR" altLang="pt-B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Questão aberta</a:t>
            </a:r>
          </a:p>
        </p:txBody>
      </p:sp>
      <p:sp>
        <p:nvSpPr>
          <p:cNvPr id="24579" name="Rectangle 3"/>
          <p:cNvSpPr>
            <a:spLocks noGrp="1" noChangeArrowheads="1"/>
          </p:cNvSpPr>
          <p:nvPr>
            <p:ph type="body" idx="1"/>
          </p:nvPr>
        </p:nvSpPr>
        <p:spPr/>
        <p:txBody>
          <a:bodyPr/>
          <a:lstStyle/>
          <a:p>
            <a:pPr eaLnBrk="1" hangingPunct="1"/>
            <a:r>
              <a:rPr lang="pt-BR" altLang="pt-BR" b="1" dirty="0">
                <a:latin typeface="Georgia" panose="02040502050405020303" pitchFamily="18" charset="0"/>
              </a:rPr>
              <a:t>Qual o principal problema ambiental nesta cidade? </a:t>
            </a:r>
            <a:r>
              <a:rPr lang="pt-BR" altLang="pt-BR" dirty="0">
                <a:latin typeface="Georgia" panose="02040502050405020303" pitchFamily="18" charset="0"/>
              </a:rPr>
              <a:t>	</a:t>
            </a:r>
          </a:p>
          <a:p>
            <a:pPr eaLnBrk="1" hangingPunct="1"/>
            <a:endParaRPr lang="pt-BR" altLang="pt-BR" dirty="0">
              <a:latin typeface="Georgia" panose="02040502050405020303" pitchFamily="18" charset="0"/>
            </a:endParaRPr>
          </a:p>
        </p:txBody>
      </p:sp>
      <p:sp>
        <p:nvSpPr>
          <p:cNvPr id="24580" name="Rectangle 4"/>
          <p:cNvSpPr>
            <a:spLocks noChangeArrowheads="1"/>
          </p:cNvSpPr>
          <p:nvPr/>
        </p:nvSpPr>
        <p:spPr bwMode="auto">
          <a:xfrm>
            <a:off x="900113" y="3357563"/>
            <a:ext cx="5256212" cy="187166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4581" name="Rectangle 5"/>
          <p:cNvSpPr>
            <a:spLocks noChangeArrowheads="1"/>
          </p:cNvSpPr>
          <p:nvPr/>
        </p:nvSpPr>
        <p:spPr bwMode="auto">
          <a:xfrm>
            <a:off x="6516688" y="4365625"/>
            <a:ext cx="1512887" cy="79216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4582" name="Line 6"/>
          <p:cNvSpPr>
            <a:spLocks noChangeShapeType="1"/>
          </p:cNvSpPr>
          <p:nvPr/>
        </p:nvSpPr>
        <p:spPr bwMode="auto">
          <a:xfrm flipV="1">
            <a:off x="7308850" y="4724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24583" name="Picture 7"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6B82FDC6-874C-4A7F-8CF2-FF7F1FC4193C}"/>
              </a:ext>
            </a:extLst>
          </p:cNvPr>
          <p:cNvSpPr>
            <a:spLocks noGrp="1"/>
          </p:cNvSpPr>
          <p:nvPr>
            <p:ph type="sldNum" sz="quarter" idx="12"/>
          </p:nvPr>
        </p:nvSpPr>
        <p:spPr/>
        <p:txBody>
          <a:bodyPr/>
          <a:lstStyle/>
          <a:p>
            <a:fld id="{276280FA-1185-4883-88CA-453B1CA696EA}" type="slidenum">
              <a:rPr lang="pt-BR" altLang="pt-BR" smtClean="0"/>
              <a:pPr/>
              <a:t>29</a:t>
            </a:fld>
            <a:endParaRPr lang="pt-BR" alt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Tipos de pesquisa (IBGE)</a:t>
            </a:r>
          </a:p>
        </p:txBody>
      </p:sp>
      <p:sp>
        <p:nvSpPr>
          <p:cNvPr id="7171" name="Rectangle 3"/>
          <p:cNvSpPr>
            <a:spLocks noGrp="1" noChangeArrowheads="1"/>
          </p:cNvSpPr>
          <p:nvPr>
            <p:ph type="body" idx="1"/>
          </p:nvPr>
        </p:nvSpPr>
        <p:spPr/>
        <p:txBody>
          <a:bodyPr/>
          <a:lstStyle/>
          <a:p>
            <a:pPr eaLnBrk="1" hangingPunct="1"/>
            <a:r>
              <a:rPr lang="pt-BR" altLang="pt-BR" dirty="0">
                <a:latin typeface="Georgia" panose="02040502050405020303" pitchFamily="18" charset="0"/>
              </a:rPr>
              <a:t>Pesquisa Nacional por Amostra de Domicílios </a:t>
            </a:r>
          </a:p>
          <a:p>
            <a:pPr eaLnBrk="1" hangingPunct="1"/>
            <a:r>
              <a:rPr lang="pt-BR" altLang="pt-BR" dirty="0">
                <a:latin typeface="Georgia" panose="02040502050405020303" pitchFamily="18" charset="0"/>
              </a:rPr>
              <a:t>Pesquisa Anual da Indústria da Construção </a:t>
            </a:r>
          </a:p>
          <a:p>
            <a:pPr eaLnBrk="1" hangingPunct="1"/>
            <a:r>
              <a:rPr lang="pt-BR" altLang="pt-BR" dirty="0">
                <a:latin typeface="Georgia" panose="02040502050405020303" pitchFamily="18" charset="0"/>
              </a:rPr>
              <a:t>Produção Agrícola Municipal </a:t>
            </a:r>
          </a:p>
          <a:p>
            <a:pPr eaLnBrk="1" hangingPunct="1"/>
            <a:r>
              <a:rPr lang="pt-BR" altLang="pt-BR" dirty="0">
                <a:latin typeface="Georgia" panose="02040502050405020303" pitchFamily="18" charset="0"/>
              </a:rPr>
              <a:t>Produção da Extração Vegetal e da Silvicultura </a:t>
            </a:r>
          </a:p>
          <a:p>
            <a:pPr eaLnBrk="1" hangingPunct="1"/>
            <a:r>
              <a:rPr lang="pt-BR" altLang="pt-BR" dirty="0">
                <a:latin typeface="Georgia" panose="02040502050405020303" pitchFamily="18" charset="0"/>
              </a:rPr>
              <a:t>Pesquisa Mensal de Emprego</a:t>
            </a:r>
          </a:p>
        </p:txBody>
      </p:sp>
      <p:pic>
        <p:nvPicPr>
          <p:cNvPr id="717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EFE574C5-4956-47D2-9290-46A4DC26D966}"/>
              </a:ext>
            </a:extLst>
          </p:cNvPr>
          <p:cNvSpPr>
            <a:spLocks noGrp="1"/>
          </p:cNvSpPr>
          <p:nvPr>
            <p:ph type="sldNum" sz="quarter" idx="12"/>
          </p:nvPr>
        </p:nvSpPr>
        <p:spPr/>
        <p:txBody>
          <a:bodyPr/>
          <a:lstStyle/>
          <a:p>
            <a:fld id="{276280FA-1185-4883-88CA-453B1CA696EA}" type="slidenum">
              <a:rPr lang="pt-BR" altLang="pt-BR" smtClean="0"/>
              <a:pPr/>
              <a:t>3</a:t>
            </a:fld>
            <a:endParaRPr lang="pt-BR" alt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pPr eaLnBrk="1" hangingPunct="1"/>
            <a:r>
              <a:rPr lang="pt-BR" altLang="pt-BR" b="1" dirty="0">
                <a:latin typeface="Georgia" panose="02040502050405020303" pitchFamily="18" charset="0"/>
              </a:rPr>
              <a:t>Questão fechada</a:t>
            </a:r>
          </a:p>
        </p:txBody>
      </p:sp>
      <p:sp>
        <p:nvSpPr>
          <p:cNvPr id="25604" name="Rectangle 3"/>
          <p:cNvSpPr>
            <a:spLocks noGrp="1" noChangeArrowheads="1"/>
          </p:cNvSpPr>
          <p:nvPr>
            <p:ph type="body" idx="1"/>
          </p:nvPr>
        </p:nvSpPr>
        <p:spPr>
          <a:xfrm>
            <a:off x="468313" y="1268413"/>
            <a:ext cx="8229600" cy="4525962"/>
          </a:xfrm>
        </p:spPr>
        <p:txBody>
          <a:bodyPr/>
          <a:lstStyle/>
          <a:p>
            <a:pPr eaLnBrk="1" hangingPunct="1"/>
            <a:r>
              <a:rPr lang="pt-BR" altLang="pt-BR" b="1" dirty="0">
                <a:latin typeface="Georgia" panose="02040502050405020303" pitchFamily="18" charset="0"/>
              </a:rPr>
              <a:t>O que você pensa das medidas de  conservação de energia desta empresa? </a:t>
            </a:r>
            <a:r>
              <a:rPr lang="pt-BR" altLang="pt-BR" dirty="0">
                <a:latin typeface="Georgia" panose="02040502050405020303" pitchFamily="18" charset="0"/>
              </a:rPr>
              <a:t>(assinale o(s) item(</a:t>
            </a:r>
            <a:r>
              <a:rPr lang="pt-BR" altLang="pt-BR" dirty="0" err="1">
                <a:latin typeface="Georgia" panose="02040502050405020303" pitchFamily="18" charset="0"/>
              </a:rPr>
              <a:t>ns</a:t>
            </a:r>
            <a:r>
              <a:rPr lang="pt-BR" altLang="pt-BR" dirty="0">
                <a:latin typeface="Georgia" panose="02040502050405020303" pitchFamily="18" charset="0"/>
              </a:rPr>
              <a:t>) que julgar apropriado) </a:t>
            </a:r>
          </a:p>
        </p:txBody>
      </p:sp>
      <p:sp>
        <p:nvSpPr>
          <p:cNvPr id="25605" name="Rectangle 4"/>
          <p:cNvSpPr>
            <a:spLocks noChangeArrowheads="1"/>
          </p:cNvSpPr>
          <p:nvPr/>
        </p:nvSpPr>
        <p:spPr bwMode="auto">
          <a:xfrm>
            <a:off x="2557463" y="3644900"/>
            <a:ext cx="576262" cy="2808288"/>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5606" name="Line 5"/>
          <p:cNvSpPr>
            <a:spLocks noChangeShapeType="1"/>
          </p:cNvSpPr>
          <p:nvPr/>
        </p:nvSpPr>
        <p:spPr bwMode="auto">
          <a:xfrm>
            <a:off x="2557463" y="4076700"/>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07" name="Line 6"/>
          <p:cNvSpPr>
            <a:spLocks noChangeShapeType="1"/>
          </p:cNvSpPr>
          <p:nvPr/>
        </p:nvSpPr>
        <p:spPr bwMode="auto">
          <a:xfrm>
            <a:off x="2555875" y="5013325"/>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08" name="Line 7"/>
          <p:cNvSpPr>
            <a:spLocks noChangeShapeType="1"/>
          </p:cNvSpPr>
          <p:nvPr/>
        </p:nvSpPr>
        <p:spPr bwMode="auto">
          <a:xfrm>
            <a:off x="2557463" y="5445125"/>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09" name="Line 8"/>
          <p:cNvSpPr>
            <a:spLocks noChangeShapeType="1"/>
          </p:cNvSpPr>
          <p:nvPr/>
        </p:nvSpPr>
        <p:spPr bwMode="auto">
          <a:xfrm>
            <a:off x="2557463" y="5949950"/>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10" name="Line 9"/>
          <p:cNvSpPr>
            <a:spLocks noChangeShapeType="1"/>
          </p:cNvSpPr>
          <p:nvPr/>
        </p:nvSpPr>
        <p:spPr bwMode="auto">
          <a:xfrm>
            <a:off x="2557463" y="4508500"/>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11" name="Text Box 10"/>
          <p:cNvSpPr txBox="1">
            <a:spLocks noChangeArrowheads="1"/>
          </p:cNvSpPr>
          <p:nvPr/>
        </p:nvSpPr>
        <p:spPr bwMode="auto">
          <a:xfrm>
            <a:off x="3276600" y="3500438"/>
            <a:ext cx="3816350" cy="29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t>Falta de um programa abrangente.</a:t>
            </a:r>
          </a:p>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latin typeface="Georgia" panose="02040502050405020303" pitchFamily="18" charset="0"/>
              </a:rPr>
              <a:t>Necessita</a:t>
            </a:r>
            <a:r>
              <a:rPr lang="pt-BR" altLang="pt-BR" dirty="0"/>
              <a:t> coordenação</a:t>
            </a:r>
          </a:p>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t>Necessita conscientização</a:t>
            </a:r>
          </a:p>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t>Adequado</a:t>
            </a:r>
          </a:p>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t>Falta envolvimento das Gerências</a:t>
            </a:r>
          </a:p>
          <a:p>
            <a:pPr eaLnBrk="1" hangingPunct="1">
              <a:lnSpc>
                <a:spcPct val="40000"/>
              </a:lnSpc>
              <a:spcBef>
                <a:spcPct val="50000"/>
              </a:spcBef>
            </a:pPr>
            <a:endParaRPr lang="pt-BR" altLang="pt-BR" dirty="0"/>
          </a:p>
          <a:p>
            <a:pPr eaLnBrk="1" hangingPunct="1">
              <a:lnSpc>
                <a:spcPct val="40000"/>
              </a:lnSpc>
              <a:spcBef>
                <a:spcPct val="50000"/>
              </a:spcBef>
            </a:pPr>
            <a:r>
              <a:rPr lang="pt-BR" altLang="pt-BR" dirty="0"/>
              <a:t> Não conheço</a:t>
            </a:r>
          </a:p>
        </p:txBody>
      </p:sp>
      <p:sp>
        <p:nvSpPr>
          <p:cNvPr id="2" name="Espaço Reservado para Número de Slide 1">
            <a:extLst>
              <a:ext uri="{FF2B5EF4-FFF2-40B4-BE49-F238E27FC236}">
                <a16:creationId xmlns:a16="http://schemas.microsoft.com/office/drawing/2014/main" id="{C02BAA93-E246-4CB0-AAA1-C9816FF45E68}"/>
              </a:ext>
            </a:extLst>
          </p:cNvPr>
          <p:cNvSpPr>
            <a:spLocks noGrp="1"/>
          </p:cNvSpPr>
          <p:nvPr>
            <p:ph type="sldNum" sz="quarter" idx="12"/>
          </p:nvPr>
        </p:nvSpPr>
        <p:spPr/>
        <p:txBody>
          <a:bodyPr/>
          <a:lstStyle/>
          <a:p>
            <a:fld id="{276280FA-1185-4883-88CA-453B1CA696EA}" type="slidenum">
              <a:rPr lang="pt-BR" altLang="pt-BR" smtClean="0"/>
              <a:pPr/>
              <a:t>30</a:t>
            </a:fld>
            <a:endParaRPr lang="pt-BR" altLang="pt-B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Resposta múltipla</a:t>
            </a:r>
          </a:p>
        </p:txBody>
      </p:sp>
      <p:sp>
        <p:nvSpPr>
          <p:cNvPr id="26627" name="Rectangle 3"/>
          <p:cNvSpPr>
            <a:spLocks noGrp="1" noChangeArrowheads="1"/>
          </p:cNvSpPr>
          <p:nvPr>
            <p:ph type="body" idx="1"/>
          </p:nvPr>
        </p:nvSpPr>
        <p:spPr/>
        <p:txBody>
          <a:bodyPr/>
          <a:lstStyle/>
          <a:p>
            <a:pPr eaLnBrk="1" hangingPunct="1"/>
            <a:r>
              <a:rPr lang="pt-BR" altLang="pt-BR" b="1" dirty="0">
                <a:latin typeface="Georgia" panose="02040502050405020303" pitchFamily="18" charset="0"/>
              </a:rPr>
              <a:t>Qual dos seguintes meios de transporte utiliza para chegar ao trabalho?</a:t>
            </a:r>
            <a:endParaRPr lang="pt-BR" altLang="pt-BR" dirty="0">
              <a:latin typeface="Georgia" panose="02040502050405020303" pitchFamily="18" charset="0"/>
            </a:endParaRPr>
          </a:p>
          <a:p>
            <a:pPr eaLnBrk="1" hangingPunct="1">
              <a:buFontTx/>
              <a:buNone/>
            </a:pPr>
            <a:r>
              <a:rPr lang="pt-BR" altLang="pt-BR" dirty="0">
                <a:latin typeface="Georgia" panose="02040502050405020303" pitchFamily="18" charset="0"/>
              </a:rPr>
              <a:t>	</a:t>
            </a:r>
          </a:p>
          <a:p>
            <a:pPr eaLnBrk="1" hangingPunct="1"/>
            <a:endParaRPr lang="pt-BR" altLang="pt-BR" dirty="0">
              <a:latin typeface="Georgia" panose="02040502050405020303" pitchFamily="18" charset="0"/>
            </a:endParaRPr>
          </a:p>
        </p:txBody>
      </p:sp>
      <p:sp>
        <p:nvSpPr>
          <p:cNvPr id="26628" name="Rectangle 4"/>
          <p:cNvSpPr>
            <a:spLocks noChangeArrowheads="1"/>
          </p:cNvSpPr>
          <p:nvPr/>
        </p:nvSpPr>
        <p:spPr bwMode="auto">
          <a:xfrm>
            <a:off x="971550" y="3573463"/>
            <a:ext cx="720725" cy="237648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6629" name="Line 5"/>
          <p:cNvSpPr>
            <a:spLocks noChangeShapeType="1"/>
          </p:cNvSpPr>
          <p:nvPr/>
        </p:nvSpPr>
        <p:spPr bwMode="auto">
          <a:xfrm>
            <a:off x="971550" y="393223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30" name="Line 6"/>
          <p:cNvSpPr>
            <a:spLocks noChangeShapeType="1"/>
          </p:cNvSpPr>
          <p:nvPr/>
        </p:nvSpPr>
        <p:spPr bwMode="auto">
          <a:xfrm>
            <a:off x="971550" y="43656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31" name="Line 7"/>
          <p:cNvSpPr>
            <a:spLocks noChangeShapeType="1"/>
          </p:cNvSpPr>
          <p:nvPr/>
        </p:nvSpPr>
        <p:spPr bwMode="auto">
          <a:xfrm>
            <a:off x="971550" y="47974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32" name="Line 8"/>
          <p:cNvSpPr>
            <a:spLocks noChangeShapeType="1"/>
          </p:cNvSpPr>
          <p:nvPr/>
        </p:nvSpPr>
        <p:spPr bwMode="auto">
          <a:xfrm>
            <a:off x="971550" y="52292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33" name="Line 9"/>
          <p:cNvSpPr>
            <a:spLocks noChangeShapeType="1"/>
          </p:cNvSpPr>
          <p:nvPr/>
        </p:nvSpPr>
        <p:spPr bwMode="auto">
          <a:xfrm>
            <a:off x="971550" y="558958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34" name="Text Box 10"/>
          <p:cNvSpPr txBox="1">
            <a:spLocks noChangeArrowheads="1"/>
          </p:cNvSpPr>
          <p:nvPr/>
        </p:nvSpPr>
        <p:spPr bwMode="auto">
          <a:xfrm>
            <a:off x="1979613" y="3573463"/>
            <a:ext cx="2233612"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t>Ônibus</a:t>
            </a:r>
          </a:p>
          <a:p>
            <a:pPr eaLnBrk="1" hangingPunct="1">
              <a:spcBef>
                <a:spcPct val="50000"/>
              </a:spcBef>
            </a:pPr>
            <a:r>
              <a:rPr lang="pt-BR" altLang="pt-BR" dirty="0"/>
              <a:t>Carro próprio</a:t>
            </a:r>
          </a:p>
          <a:p>
            <a:pPr eaLnBrk="1" hangingPunct="1">
              <a:spcBef>
                <a:spcPct val="50000"/>
              </a:spcBef>
            </a:pPr>
            <a:r>
              <a:rPr lang="pt-BR" altLang="pt-BR" dirty="0"/>
              <a:t>Carona</a:t>
            </a:r>
          </a:p>
          <a:p>
            <a:pPr eaLnBrk="1" hangingPunct="1">
              <a:spcBef>
                <a:spcPct val="50000"/>
              </a:spcBef>
            </a:pPr>
            <a:r>
              <a:rPr lang="pt-BR" altLang="pt-BR" dirty="0"/>
              <a:t>Metrô</a:t>
            </a:r>
          </a:p>
          <a:p>
            <a:pPr eaLnBrk="1" hangingPunct="1">
              <a:spcBef>
                <a:spcPct val="50000"/>
              </a:spcBef>
            </a:pPr>
            <a:r>
              <a:rPr lang="pt-BR" altLang="pt-BR" dirty="0"/>
              <a:t>Bicicleta</a:t>
            </a:r>
          </a:p>
          <a:p>
            <a:pPr eaLnBrk="1" hangingPunct="1">
              <a:spcBef>
                <a:spcPct val="50000"/>
              </a:spcBef>
            </a:pPr>
            <a:r>
              <a:rPr lang="pt-BR" altLang="pt-BR" dirty="0"/>
              <a:t>A pé</a:t>
            </a:r>
          </a:p>
        </p:txBody>
      </p:sp>
      <p:pic>
        <p:nvPicPr>
          <p:cNvPr id="26635" name="Picture 11"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94A30D09-66CC-402E-853A-2A133C8735AC}"/>
              </a:ext>
            </a:extLst>
          </p:cNvPr>
          <p:cNvSpPr>
            <a:spLocks noGrp="1"/>
          </p:cNvSpPr>
          <p:nvPr>
            <p:ph type="sldNum" sz="quarter" idx="12"/>
          </p:nvPr>
        </p:nvSpPr>
        <p:spPr/>
        <p:txBody>
          <a:bodyPr/>
          <a:lstStyle/>
          <a:p>
            <a:fld id="{276280FA-1185-4883-88CA-453B1CA696EA}" type="slidenum">
              <a:rPr lang="pt-BR" altLang="pt-BR" smtClean="0"/>
              <a:pPr/>
              <a:t>31</a:t>
            </a:fld>
            <a:endParaRPr lang="pt-BR" altLang="pt-B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4400" dirty="0">
                <a:solidFill>
                  <a:schemeClr val="tx2"/>
                </a:solidFill>
                <a:latin typeface="Georgia" panose="02040502050405020303" pitchFamily="18" charset="0"/>
              </a:rPr>
              <a:t>Resposta simples (única)</a:t>
            </a:r>
          </a:p>
        </p:txBody>
      </p:sp>
      <p:sp>
        <p:nvSpPr>
          <p:cNvPr id="27651"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pt-BR" altLang="pt-BR" sz="3200" b="1" dirty="0"/>
              <a:t>Qual o meio de transporte que </a:t>
            </a:r>
            <a:r>
              <a:rPr lang="pt-BR" altLang="pt-BR" sz="3200" b="1" u="sng" dirty="0"/>
              <a:t>mais</a:t>
            </a:r>
            <a:r>
              <a:rPr lang="pt-BR" altLang="pt-BR" sz="3200" b="1" dirty="0"/>
              <a:t> </a:t>
            </a:r>
            <a:r>
              <a:rPr lang="pt-BR" altLang="pt-BR" sz="3200" b="1" u="sng" dirty="0"/>
              <a:t>utiliza</a:t>
            </a:r>
            <a:r>
              <a:rPr lang="pt-BR" altLang="pt-BR" sz="3200" b="1" dirty="0"/>
              <a:t> para chegar ao trabalho? </a:t>
            </a:r>
            <a:r>
              <a:rPr lang="pt-BR" altLang="pt-BR" sz="2400" dirty="0"/>
              <a:t>(assinale um item)</a:t>
            </a:r>
          </a:p>
          <a:p>
            <a:pPr eaLnBrk="1" hangingPunct="1">
              <a:spcBef>
                <a:spcPct val="20000"/>
              </a:spcBef>
            </a:pPr>
            <a:r>
              <a:rPr lang="pt-BR" altLang="pt-BR" sz="3200" dirty="0"/>
              <a:t>	</a:t>
            </a:r>
          </a:p>
          <a:p>
            <a:pPr eaLnBrk="1" hangingPunct="1">
              <a:spcBef>
                <a:spcPct val="20000"/>
              </a:spcBef>
              <a:buFontTx/>
              <a:buChar char="•"/>
            </a:pPr>
            <a:endParaRPr lang="pt-BR" altLang="pt-BR" sz="3200" dirty="0"/>
          </a:p>
        </p:txBody>
      </p:sp>
      <p:sp>
        <p:nvSpPr>
          <p:cNvPr id="27652" name="Rectangle 6"/>
          <p:cNvSpPr>
            <a:spLocks noChangeArrowheads="1"/>
          </p:cNvSpPr>
          <p:nvPr/>
        </p:nvSpPr>
        <p:spPr bwMode="auto">
          <a:xfrm>
            <a:off x="971550" y="3573463"/>
            <a:ext cx="720725" cy="237648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7653" name="Line 7"/>
          <p:cNvSpPr>
            <a:spLocks noChangeShapeType="1"/>
          </p:cNvSpPr>
          <p:nvPr/>
        </p:nvSpPr>
        <p:spPr bwMode="auto">
          <a:xfrm>
            <a:off x="971550" y="393223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4" name="Line 8"/>
          <p:cNvSpPr>
            <a:spLocks noChangeShapeType="1"/>
          </p:cNvSpPr>
          <p:nvPr/>
        </p:nvSpPr>
        <p:spPr bwMode="auto">
          <a:xfrm>
            <a:off x="971550" y="43656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5" name="Line 9"/>
          <p:cNvSpPr>
            <a:spLocks noChangeShapeType="1"/>
          </p:cNvSpPr>
          <p:nvPr/>
        </p:nvSpPr>
        <p:spPr bwMode="auto">
          <a:xfrm>
            <a:off x="971550" y="47974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6" name="Line 10"/>
          <p:cNvSpPr>
            <a:spLocks noChangeShapeType="1"/>
          </p:cNvSpPr>
          <p:nvPr/>
        </p:nvSpPr>
        <p:spPr bwMode="auto">
          <a:xfrm>
            <a:off x="971550" y="52292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7" name="Line 11"/>
          <p:cNvSpPr>
            <a:spLocks noChangeShapeType="1"/>
          </p:cNvSpPr>
          <p:nvPr/>
        </p:nvSpPr>
        <p:spPr bwMode="auto">
          <a:xfrm>
            <a:off x="971550" y="558958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8" name="Text Box 12"/>
          <p:cNvSpPr txBox="1">
            <a:spLocks noChangeArrowheads="1"/>
          </p:cNvSpPr>
          <p:nvPr/>
        </p:nvSpPr>
        <p:spPr bwMode="auto">
          <a:xfrm>
            <a:off x="1979613" y="3573463"/>
            <a:ext cx="2233612"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t>Ônibus</a:t>
            </a:r>
          </a:p>
          <a:p>
            <a:pPr eaLnBrk="1" hangingPunct="1">
              <a:spcBef>
                <a:spcPct val="50000"/>
              </a:spcBef>
            </a:pPr>
            <a:r>
              <a:rPr lang="pt-BR" altLang="pt-BR"/>
              <a:t>Carro próprio</a:t>
            </a:r>
          </a:p>
          <a:p>
            <a:pPr eaLnBrk="1" hangingPunct="1">
              <a:spcBef>
                <a:spcPct val="50000"/>
              </a:spcBef>
            </a:pPr>
            <a:r>
              <a:rPr lang="pt-BR" altLang="pt-BR"/>
              <a:t>Carona</a:t>
            </a:r>
          </a:p>
          <a:p>
            <a:pPr eaLnBrk="1" hangingPunct="1">
              <a:spcBef>
                <a:spcPct val="50000"/>
              </a:spcBef>
            </a:pPr>
            <a:r>
              <a:rPr lang="pt-BR" altLang="pt-BR"/>
              <a:t>Metrô</a:t>
            </a:r>
          </a:p>
          <a:p>
            <a:pPr eaLnBrk="1" hangingPunct="1">
              <a:spcBef>
                <a:spcPct val="50000"/>
              </a:spcBef>
            </a:pPr>
            <a:r>
              <a:rPr lang="pt-BR" altLang="pt-BR"/>
              <a:t>Bicicleta</a:t>
            </a:r>
          </a:p>
          <a:p>
            <a:pPr eaLnBrk="1" hangingPunct="1">
              <a:spcBef>
                <a:spcPct val="50000"/>
              </a:spcBef>
            </a:pPr>
            <a:r>
              <a:rPr lang="pt-BR" altLang="pt-BR"/>
              <a:t>A pé</a:t>
            </a:r>
          </a:p>
        </p:txBody>
      </p:sp>
      <p:pic>
        <p:nvPicPr>
          <p:cNvPr id="27659" name="Picture 13"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2765FC46-76D9-4508-9B18-75D76B8FFEE3}"/>
              </a:ext>
            </a:extLst>
          </p:cNvPr>
          <p:cNvSpPr>
            <a:spLocks noGrp="1"/>
          </p:cNvSpPr>
          <p:nvPr>
            <p:ph type="sldNum" sz="quarter" idx="12"/>
          </p:nvPr>
        </p:nvSpPr>
        <p:spPr/>
        <p:txBody>
          <a:bodyPr/>
          <a:lstStyle/>
          <a:p>
            <a:fld id="{906CC94C-FC22-4461-A293-26F1121F8D21}" type="slidenum">
              <a:rPr lang="pt-BR" altLang="pt-BR" smtClean="0"/>
              <a:pPr/>
              <a:t>32</a:t>
            </a:fld>
            <a:endParaRPr lang="pt-BR" altLang="pt-B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Estrutura complexa</a:t>
            </a:r>
          </a:p>
        </p:txBody>
      </p:sp>
      <p:sp>
        <p:nvSpPr>
          <p:cNvPr id="28675" name="Rectangle 3"/>
          <p:cNvSpPr>
            <a:spLocks noGrp="1" noChangeArrowheads="1"/>
          </p:cNvSpPr>
          <p:nvPr>
            <p:ph type="body" idx="1"/>
          </p:nvPr>
        </p:nvSpPr>
        <p:spPr>
          <a:xfrm>
            <a:off x="475275" y="1628800"/>
            <a:ext cx="8229600" cy="4525963"/>
          </a:xfrm>
        </p:spPr>
        <p:txBody>
          <a:bodyPr/>
          <a:lstStyle/>
          <a:p>
            <a:pPr eaLnBrk="1" hangingPunct="1">
              <a:buFontTx/>
              <a:buNone/>
            </a:pPr>
            <a:r>
              <a:rPr lang="pt-BR" altLang="pt-BR" b="1" dirty="0">
                <a:latin typeface="Georgia" panose="02040502050405020303" pitchFamily="18" charset="0"/>
              </a:rPr>
              <a:t>	Selecione até três opções e coloque na caixa abaixo: </a:t>
            </a:r>
            <a:endParaRPr lang="pt-BR" altLang="pt-BR" dirty="0">
              <a:latin typeface="Georgia" panose="02040502050405020303" pitchFamily="18" charset="0"/>
            </a:endParaRPr>
          </a:p>
          <a:p>
            <a:pPr eaLnBrk="1" hangingPunct="1">
              <a:buFontTx/>
              <a:buNone/>
            </a:pPr>
            <a:r>
              <a:rPr lang="pt-BR" altLang="pt-BR" dirty="0">
                <a:latin typeface="Georgia" panose="02040502050405020303" pitchFamily="18" charset="0"/>
              </a:rPr>
              <a:t> 	A- Ônibus  B- Carro próprio C- Metrô	</a:t>
            </a:r>
          </a:p>
          <a:p>
            <a:pPr eaLnBrk="1" hangingPunct="1">
              <a:buFontTx/>
              <a:buNone/>
            </a:pPr>
            <a:r>
              <a:rPr lang="pt-BR" altLang="pt-BR" dirty="0">
                <a:latin typeface="Georgia" panose="02040502050405020303" pitchFamily="18" charset="0"/>
              </a:rPr>
              <a:t>   D- Carona  E- Trem              F- Bicicleta 	</a:t>
            </a:r>
          </a:p>
          <a:p>
            <a:pPr eaLnBrk="1" hangingPunct="1"/>
            <a:endParaRPr lang="pt-BR" altLang="pt-BR" dirty="0">
              <a:latin typeface="Georgia" panose="02040502050405020303" pitchFamily="18" charset="0"/>
            </a:endParaRPr>
          </a:p>
        </p:txBody>
      </p:sp>
      <p:sp>
        <p:nvSpPr>
          <p:cNvPr id="28676" name="Rectangle 5"/>
          <p:cNvSpPr>
            <a:spLocks noChangeArrowheads="1"/>
          </p:cNvSpPr>
          <p:nvPr/>
        </p:nvSpPr>
        <p:spPr bwMode="auto">
          <a:xfrm>
            <a:off x="2843213" y="4365625"/>
            <a:ext cx="2305050" cy="72072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8677" name="Line 6"/>
          <p:cNvSpPr>
            <a:spLocks noChangeShapeType="1"/>
          </p:cNvSpPr>
          <p:nvPr/>
        </p:nvSpPr>
        <p:spPr bwMode="auto">
          <a:xfrm flipV="1">
            <a:off x="3563938" y="465296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678" name="Line 7"/>
          <p:cNvSpPr>
            <a:spLocks noChangeShapeType="1"/>
          </p:cNvSpPr>
          <p:nvPr/>
        </p:nvSpPr>
        <p:spPr bwMode="auto">
          <a:xfrm flipV="1">
            <a:off x="4427538" y="465296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28679" name="Picture 8"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6AC74BEF-E1EE-4C1E-ABBC-5DC37DC13AD5}"/>
              </a:ext>
            </a:extLst>
          </p:cNvPr>
          <p:cNvSpPr>
            <a:spLocks noGrp="1"/>
          </p:cNvSpPr>
          <p:nvPr>
            <p:ph type="sldNum" sz="quarter" idx="12"/>
          </p:nvPr>
        </p:nvSpPr>
        <p:spPr/>
        <p:txBody>
          <a:bodyPr/>
          <a:lstStyle/>
          <a:p>
            <a:fld id="{276280FA-1185-4883-88CA-453B1CA696EA}" type="slidenum">
              <a:rPr lang="pt-BR" altLang="pt-BR" smtClean="0"/>
              <a:pPr/>
              <a:t>33</a:t>
            </a:fld>
            <a:endParaRPr lang="pt-BR" altLang="pt-B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Respostas ordinais</a:t>
            </a:r>
          </a:p>
        </p:txBody>
      </p:sp>
      <p:sp>
        <p:nvSpPr>
          <p:cNvPr id="29699" name="Rectangle 3"/>
          <p:cNvSpPr>
            <a:spLocks noGrp="1" noChangeArrowheads="1"/>
          </p:cNvSpPr>
          <p:nvPr>
            <p:ph type="body" idx="1"/>
          </p:nvPr>
        </p:nvSpPr>
        <p:spPr>
          <a:xfrm>
            <a:off x="468313" y="1773238"/>
            <a:ext cx="8229600" cy="1871662"/>
          </a:xfrm>
        </p:spPr>
        <p:txBody>
          <a:bodyPr/>
          <a:lstStyle/>
          <a:p>
            <a:pPr eaLnBrk="1" hangingPunct="1">
              <a:lnSpc>
                <a:spcPct val="90000"/>
              </a:lnSpc>
            </a:pPr>
            <a:r>
              <a:rPr lang="pt-BR" altLang="pt-BR" sz="2400" b="1" dirty="0">
                <a:latin typeface="Georgia" panose="02040502050405020303" pitchFamily="18" charset="0"/>
              </a:rPr>
              <a:t>Coloque em ordem que você considera de maior importância as seguintes condições de trabalho </a:t>
            </a:r>
            <a:r>
              <a:rPr lang="pt-BR" altLang="pt-BR" sz="2400" dirty="0">
                <a:latin typeface="Georgia" panose="02040502050405020303" pitchFamily="18" charset="0"/>
              </a:rPr>
              <a:t>(Indique pela numeração de 1 a 5 na ordem em que 1 é o mais importante) </a:t>
            </a:r>
          </a:p>
          <a:p>
            <a:pPr eaLnBrk="1" hangingPunct="1">
              <a:lnSpc>
                <a:spcPct val="90000"/>
              </a:lnSpc>
              <a:buFontTx/>
              <a:buNone/>
            </a:pPr>
            <a:r>
              <a:rPr lang="pt-BR" altLang="pt-BR" sz="2400" dirty="0">
                <a:latin typeface="Georgia" panose="02040502050405020303" pitchFamily="18" charset="0"/>
              </a:rPr>
              <a:t>	</a:t>
            </a:r>
          </a:p>
          <a:p>
            <a:pPr eaLnBrk="1" hangingPunct="1">
              <a:lnSpc>
                <a:spcPct val="90000"/>
              </a:lnSpc>
            </a:pPr>
            <a:endParaRPr lang="pt-BR" altLang="pt-BR" sz="2400" dirty="0">
              <a:latin typeface="Georgia" panose="02040502050405020303" pitchFamily="18" charset="0"/>
            </a:endParaRPr>
          </a:p>
        </p:txBody>
      </p:sp>
      <p:sp>
        <p:nvSpPr>
          <p:cNvPr id="29700" name="Rectangle 4"/>
          <p:cNvSpPr>
            <a:spLocks noChangeArrowheads="1"/>
          </p:cNvSpPr>
          <p:nvPr/>
        </p:nvSpPr>
        <p:spPr bwMode="auto">
          <a:xfrm>
            <a:off x="898525" y="3644900"/>
            <a:ext cx="503238" cy="208915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29701" name="Line 5"/>
          <p:cNvSpPr>
            <a:spLocks noChangeShapeType="1"/>
          </p:cNvSpPr>
          <p:nvPr/>
        </p:nvSpPr>
        <p:spPr bwMode="auto">
          <a:xfrm>
            <a:off x="898525" y="4005263"/>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2" name="Line 6"/>
          <p:cNvSpPr>
            <a:spLocks noChangeShapeType="1"/>
          </p:cNvSpPr>
          <p:nvPr/>
        </p:nvSpPr>
        <p:spPr bwMode="auto">
          <a:xfrm>
            <a:off x="898525" y="4437063"/>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3" name="Line 7"/>
          <p:cNvSpPr>
            <a:spLocks noChangeShapeType="1"/>
          </p:cNvSpPr>
          <p:nvPr/>
        </p:nvSpPr>
        <p:spPr bwMode="auto">
          <a:xfrm>
            <a:off x="898525" y="4868863"/>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4" name="Line 8"/>
          <p:cNvSpPr>
            <a:spLocks noChangeShapeType="1"/>
          </p:cNvSpPr>
          <p:nvPr/>
        </p:nvSpPr>
        <p:spPr bwMode="auto">
          <a:xfrm>
            <a:off x="898525" y="5300663"/>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5" name="Text Box 9"/>
          <p:cNvSpPr txBox="1">
            <a:spLocks noChangeArrowheads="1"/>
          </p:cNvSpPr>
          <p:nvPr/>
        </p:nvSpPr>
        <p:spPr bwMode="auto">
          <a:xfrm>
            <a:off x="1619250" y="3644900"/>
            <a:ext cx="36718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dirty="0"/>
              <a:t>Muito estresse</a:t>
            </a:r>
          </a:p>
          <a:p>
            <a:pPr eaLnBrk="1" hangingPunct="1">
              <a:spcBef>
                <a:spcPct val="50000"/>
              </a:spcBef>
            </a:pPr>
            <a:r>
              <a:rPr lang="pt-BR" altLang="pt-BR" dirty="0"/>
              <a:t>Ar poluído</a:t>
            </a:r>
          </a:p>
          <a:p>
            <a:pPr eaLnBrk="1" hangingPunct="1">
              <a:spcBef>
                <a:spcPct val="50000"/>
              </a:spcBef>
            </a:pPr>
            <a:r>
              <a:rPr lang="pt-BR" altLang="pt-BR" dirty="0"/>
              <a:t>Muito barulho</a:t>
            </a:r>
          </a:p>
          <a:p>
            <a:pPr eaLnBrk="1" hangingPunct="1">
              <a:spcBef>
                <a:spcPct val="50000"/>
              </a:spcBef>
            </a:pPr>
            <a:r>
              <a:rPr lang="pt-BR" altLang="pt-BR" dirty="0"/>
              <a:t>Pouco tempo de descanso</a:t>
            </a:r>
          </a:p>
          <a:p>
            <a:pPr eaLnBrk="1" hangingPunct="1">
              <a:spcBef>
                <a:spcPct val="50000"/>
              </a:spcBef>
            </a:pPr>
            <a:r>
              <a:rPr lang="pt-BR" altLang="pt-BR" dirty="0"/>
              <a:t>Sem incentivo para o trabalho</a:t>
            </a:r>
          </a:p>
        </p:txBody>
      </p:sp>
      <p:pic>
        <p:nvPicPr>
          <p:cNvPr id="29706" name="Picture 10"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5669ADA9-E1CB-4001-845D-3632F4854F34}"/>
              </a:ext>
            </a:extLst>
          </p:cNvPr>
          <p:cNvSpPr>
            <a:spLocks noGrp="1"/>
          </p:cNvSpPr>
          <p:nvPr>
            <p:ph type="sldNum" sz="quarter" idx="12"/>
          </p:nvPr>
        </p:nvSpPr>
        <p:spPr/>
        <p:txBody>
          <a:bodyPr/>
          <a:lstStyle/>
          <a:p>
            <a:fld id="{276280FA-1185-4883-88CA-453B1CA696EA}" type="slidenum">
              <a:rPr lang="pt-BR" altLang="pt-BR" smtClean="0"/>
              <a:pPr/>
              <a:t>34</a:t>
            </a:fld>
            <a:endParaRPr lang="pt-BR" altLang="pt-B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8229600" cy="1143000"/>
          </a:xfrm>
        </p:spPr>
        <p:txBody>
          <a:bodyPr/>
          <a:lstStyle/>
          <a:p>
            <a:pPr eaLnBrk="1" hangingPunct="1"/>
            <a:r>
              <a:rPr lang="pt-BR" altLang="pt-BR"/>
              <a:t>Respostas em escalas</a:t>
            </a:r>
          </a:p>
        </p:txBody>
      </p:sp>
      <p:sp>
        <p:nvSpPr>
          <p:cNvPr id="30723" name="Rectangle 4"/>
          <p:cNvSpPr>
            <a:spLocks noChangeArrowheads="1"/>
          </p:cNvSpPr>
          <p:nvPr/>
        </p:nvSpPr>
        <p:spPr bwMode="auto">
          <a:xfrm>
            <a:off x="323850" y="1196975"/>
            <a:ext cx="828198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800" b="1"/>
              <a:t>Uma abordagem popular nas ciências sociais é usar a escala de Likert, como no exemplo abaixo:</a:t>
            </a:r>
          </a:p>
          <a:p>
            <a:pPr eaLnBrk="1" hangingPunct="1"/>
            <a:r>
              <a:rPr lang="pt-BR" altLang="pt-BR" sz="2000" b="1"/>
              <a:t>Indique os seguintes aspectos no seu ambiente de trabalho:</a:t>
            </a:r>
          </a:p>
          <a:p>
            <a:pPr eaLnBrk="1" hangingPunct="1"/>
            <a:endParaRPr lang="pt-BR" altLang="pt-BR" sz="2000" b="1"/>
          </a:p>
          <a:p>
            <a:pPr eaLnBrk="1" hangingPunct="1"/>
            <a:r>
              <a:rPr lang="pt-BR" altLang="pt-BR" sz="2000" b="1"/>
              <a:t>(Coloque um círculo ao redor dos números abaixo das iniciais que significam: </a:t>
            </a:r>
          </a:p>
          <a:p>
            <a:pPr eaLnBrk="1" hangingPunct="1"/>
            <a:r>
              <a:rPr lang="pt-BR" altLang="pt-BR" sz="2000" b="1"/>
              <a:t>E = Excelente; B=Bom; R=Regular; U=Ruim; P=Péssimo) </a:t>
            </a:r>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149725"/>
            <a:ext cx="62642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print_community-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7AC696C9-8BB0-4A66-8E0D-9947D6E303C6}"/>
              </a:ext>
            </a:extLst>
          </p:cNvPr>
          <p:cNvSpPr>
            <a:spLocks noGrp="1"/>
          </p:cNvSpPr>
          <p:nvPr>
            <p:ph type="sldNum" sz="quarter" idx="12"/>
          </p:nvPr>
        </p:nvSpPr>
        <p:spPr/>
        <p:txBody>
          <a:bodyPr/>
          <a:lstStyle/>
          <a:p>
            <a:fld id="{78C4C365-B6D0-418C-A98E-93D66FE507C4}" type="slidenum">
              <a:rPr lang="pt-BR" altLang="pt-BR" smtClean="0"/>
              <a:pPr/>
              <a:t>35</a:t>
            </a:fld>
            <a:endParaRPr lang="pt-BR" altLang="pt-B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Redação das perguntas</a:t>
            </a:r>
          </a:p>
        </p:txBody>
      </p:sp>
      <p:sp>
        <p:nvSpPr>
          <p:cNvPr id="31747" name="Rectangle 3"/>
          <p:cNvSpPr>
            <a:spLocks noGrp="1" noChangeArrowheads="1"/>
          </p:cNvSpPr>
          <p:nvPr>
            <p:ph type="body" idx="1"/>
          </p:nvPr>
        </p:nvSpPr>
        <p:spPr/>
        <p:txBody>
          <a:bodyPr/>
          <a:lstStyle/>
          <a:p>
            <a:pPr eaLnBrk="1" hangingPunct="1"/>
            <a:r>
              <a:rPr lang="pt-BR" altLang="pt-BR" dirty="0"/>
              <a:t>Seja sucinto e claro</a:t>
            </a:r>
          </a:p>
          <a:p>
            <a:pPr eaLnBrk="1" hangingPunct="1"/>
            <a:r>
              <a:rPr lang="pt-BR" altLang="pt-BR" dirty="0"/>
              <a:t>Evite questões duplas</a:t>
            </a:r>
          </a:p>
          <a:p>
            <a:pPr eaLnBrk="1" hangingPunct="1"/>
            <a:r>
              <a:rPr lang="pt-BR" altLang="pt-BR" dirty="0"/>
              <a:t>Evite questões envolvendo negativas</a:t>
            </a:r>
          </a:p>
          <a:p>
            <a:pPr eaLnBrk="1" hangingPunct="1"/>
            <a:r>
              <a:rPr lang="pt-BR" altLang="pt-BR" dirty="0"/>
              <a:t>Pergunte por respostas precisas</a:t>
            </a:r>
          </a:p>
          <a:p>
            <a:pPr eaLnBrk="1" hangingPunct="1"/>
            <a:r>
              <a:rPr lang="pt-BR" altLang="pt-BR" dirty="0"/>
              <a:t>Evite questões direcionadas </a:t>
            </a:r>
          </a:p>
        </p:txBody>
      </p:sp>
      <p:pic>
        <p:nvPicPr>
          <p:cNvPr id="31748"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CDA70D28-980A-447C-BD52-028992E0164D}"/>
              </a:ext>
            </a:extLst>
          </p:cNvPr>
          <p:cNvSpPr>
            <a:spLocks noGrp="1"/>
          </p:cNvSpPr>
          <p:nvPr>
            <p:ph type="sldNum" sz="quarter" idx="12"/>
          </p:nvPr>
        </p:nvSpPr>
        <p:spPr/>
        <p:txBody>
          <a:bodyPr/>
          <a:lstStyle/>
          <a:p>
            <a:fld id="{276280FA-1185-4883-88CA-453B1CA696EA}" type="slidenum">
              <a:rPr lang="pt-BR" altLang="pt-BR" smtClean="0"/>
              <a:pPr/>
              <a:t>36</a:t>
            </a:fld>
            <a:endParaRPr lang="pt-BR" altLang="pt-B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pt-BR" altLang="pt-BR"/>
              <a:t>Seja sucinto e claro</a:t>
            </a:r>
          </a:p>
        </p:txBody>
      </p:sp>
      <p:sp>
        <p:nvSpPr>
          <p:cNvPr id="32771" name="Rectangle 3"/>
          <p:cNvSpPr>
            <a:spLocks noGrp="1" noChangeArrowheads="1"/>
          </p:cNvSpPr>
          <p:nvPr>
            <p:ph type="body" idx="1"/>
          </p:nvPr>
        </p:nvSpPr>
        <p:spPr/>
        <p:txBody>
          <a:bodyPr/>
          <a:lstStyle/>
          <a:p>
            <a:pPr eaLnBrk="1" hangingPunct="1"/>
            <a:r>
              <a:rPr lang="pt-BR" altLang="pt-BR"/>
              <a:t>Verifique a ambigüidade e receberá uma resposta concisa:</a:t>
            </a:r>
          </a:p>
          <a:p>
            <a:pPr eaLnBrk="1" hangingPunct="1"/>
            <a:r>
              <a:rPr lang="pt-BR" altLang="pt-BR"/>
              <a:t>Exemplo: perguntar “ Você foi ao médico recentemente” é mais ambígua que “Você foi ao médico nas últimas 4 semanas?”</a:t>
            </a:r>
          </a:p>
        </p:txBody>
      </p:sp>
      <p:pic>
        <p:nvPicPr>
          <p:cNvPr id="3277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AB832659-BAEB-4E4D-86D0-516C35143613}"/>
              </a:ext>
            </a:extLst>
          </p:cNvPr>
          <p:cNvSpPr>
            <a:spLocks noGrp="1"/>
          </p:cNvSpPr>
          <p:nvPr>
            <p:ph type="sldNum" sz="quarter" idx="12"/>
          </p:nvPr>
        </p:nvSpPr>
        <p:spPr/>
        <p:txBody>
          <a:bodyPr/>
          <a:lstStyle/>
          <a:p>
            <a:fld id="{276280FA-1185-4883-88CA-453B1CA696EA}" type="slidenum">
              <a:rPr lang="pt-BR" altLang="pt-BR" smtClean="0"/>
              <a:pPr/>
              <a:t>37</a:t>
            </a:fld>
            <a:endParaRPr lang="pt-BR" altLang="pt-B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73463"/>
            <a:ext cx="7416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Evite questões duplas</a:t>
            </a:r>
          </a:p>
        </p:txBody>
      </p:sp>
      <p:sp>
        <p:nvSpPr>
          <p:cNvPr id="33796" name="Rectangle 3"/>
          <p:cNvSpPr>
            <a:spLocks noGrp="1" noChangeArrowheads="1"/>
          </p:cNvSpPr>
          <p:nvPr>
            <p:ph type="body" idx="1"/>
          </p:nvPr>
        </p:nvSpPr>
        <p:spPr/>
        <p:txBody>
          <a:bodyPr/>
          <a:lstStyle/>
          <a:p>
            <a:pPr eaLnBrk="1" hangingPunct="1"/>
            <a:r>
              <a:rPr lang="pt-BR" altLang="pt-BR" sz="2800" b="1" dirty="0">
                <a:latin typeface="Georgia" panose="02040502050405020303" pitchFamily="18" charset="0"/>
              </a:rPr>
              <a:t>Você acha que os funcionários devem fazer mais cursos de treinamento e melhorar a área de lazer?</a:t>
            </a:r>
            <a:endParaRPr lang="pt-BR" altLang="pt-BR" sz="2800" dirty="0">
              <a:latin typeface="Georgia" panose="02040502050405020303" pitchFamily="18" charset="0"/>
            </a:endParaRPr>
          </a:p>
          <a:p>
            <a:pPr eaLnBrk="1" hangingPunct="1"/>
            <a:r>
              <a:rPr lang="pt-BR" altLang="pt-BR" sz="2800" dirty="0">
                <a:latin typeface="Georgia" panose="02040502050405020303" pitchFamily="18" charset="0"/>
              </a:rPr>
              <a:t>Em vez disto pergunte: </a:t>
            </a:r>
          </a:p>
          <a:p>
            <a:pPr eaLnBrk="1" hangingPunct="1"/>
            <a:r>
              <a:rPr lang="pt-BR" altLang="pt-BR" sz="2800" dirty="0">
                <a:latin typeface="Georgia" panose="02040502050405020303" pitchFamily="18" charset="0"/>
              </a:rPr>
              <a:t>(Fazer um círculo no número desejado)</a:t>
            </a:r>
            <a:r>
              <a:rPr lang="pt-BR" altLang="pt-BR" dirty="0">
                <a:latin typeface="Georgia" panose="02040502050405020303" pitchFamily="18" charset="0"/>
              </a:rPr>
              <a:t> </a:t>
            </a:r>
          </a:p>
        </p:txBody>
      </p:sp>
      <p:pic>
        <p:nvPicPr>
          <p:cNvPr id="33797" name="Picture 5" descr="print_community-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99F19E05-03D9-463D-8900-5EE006DD237D}"/>
              </a:ext>
            </a:extLst>
          </p:cNvPr>
          <p:cNvSpPr>
            <a:spLocks noGrp="1"/>
          </p:cNvSpPr>
          <p:nvPr>
            <p:ph type="sldNum" sz="quarter" idx="12"/>
          </p:nvPr>
        </p:nvSpPr>
        <p:spPr/>
        <p:txBody>
          <a:bodyPr/>
          <a:lstStyle/>
          <a:p>
            <a:fld id="{276280FA-1185-4883-88CA-453B1CA696EA}" type="slidenum">
              <a:rPr lang="pt-BR" altLang="pt-BR" smtClean="0"/>
              <a:pPr/>
              <a:t>38</a:t>
            </a:fld>
            <a:endParaRPr lang="pt-BR" altLang="pt-B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pt-BR" altLang="pt-BR">
                <a:latin typeface="Georgia" panose="02040502050405020303" pitchFamily="18" charset="0"/>
              </a:rPr>
              <a:t>Evite as questões negativas</a:t>
            </a:r>
          </a:p>
        </p:txBody>
      </p:sp>
      <p:sp>
        <p:nvSpPr>
          <p:cNvPr id="34819" name="Rectangle 3"/>
          <p:cNvSpPr>
            <a:spLocks noGrp="1" noChangeArrowheads="1"/>
          </p:cNvSpPr>
          <p:nvPr>
            <p:ph type="body" idx="1"/>
          </p:nvPr>
        </p:nvSpPr>
        <p:spPr/>
        <p:txBody>
          <a:bodyPr/>
          <a:lstStyle/>
          <a:p>
            <a:pPr lvl="1" eaLnBrk="1" hangingPunct="1">
              <a:buFontTx/>
              <a:buNone/>
            </a:pPr>
            <a:r>
              <a:rPr lang="pt-BR" altLang="pt-BR" dirty="0">
                <a:latin typeface="Georgia" panose="02040502050405020303" pitchFamily="18" charset="0"/>
              </a:rPr>
              <a:t>Não confunda o respondente com perguntas como: </a:t>
            </a:r>
          </a:p>
          <a:p>
            <a:pPr eaLnBrk="1" hangingPunct="1"/>
            <a:r>
              <a:rPr lang="pt-BR" altLang="pt-BR" dirty="0">
                <a:latin typeface="Georgia" panose="02040502050405020303" pitchFamily="18" charset="0"/>
              </a:rPr>
              <a:t>(Faça um círculo no número desejado)</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16338"/>
            <a:ext cx="748982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print_community-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13450A05-5A50-4728-8DF7-7F66BD6C79F9}"/>
              </a:ext>
            </a:extLst>
          </p:cNvPr>
          <p:cNvSpPr>
            <a:spLocks noGrp="1"/>
          </p:cNvSpPr>
          <p:nvPr>
            <p:ph type="sldNum" sz="quarter" idx="12"/>
          </p:nvPr>
        </p:nvSpPr>
        <p:spPr/>
        <p:txBody>
          <a:bodyPr/>
          <a:lstStyle/>
          <a:p>
            <a:fld id="{276280FA-1185-4883-88CA-453B1CA696EA}" type="slidenum">
              <a:rPr lang="pt-BR" altLang="pt-BR" smtClean="0"/>
              <a:pPr/>
              <a:t>39</a:t>
            </a:fld>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DDF05-152B-46CB-B88B-EAF20C9A4BB4}"/>
              </a:ext>
            </a:extLst>
          </p:cNvPr>
          <p:cNvSpPr>
            <a:spLocks noGrp="1"/>
          </p:cNvSpPr>
          <p:nvPr>
            <p:ph type="title"/>
          </p:nvPr>
        </p:nvSpPr>
        <p:spPr/>
        <p:txBody>
          <a:bodyPr/>
          <a:lstStyle/>
          <a:p>
            <a:r>
              <a:rPr lang="pt-BR" sz="3600" b="1" dirty="0">
                <a:latin typeface="Georgia" panose="02040502050405020303" pitchFamily="18" charset="0"/>
              </a:rPr>
              <a:t>Censo Agropecuário, Florestal e Aquícola (IBGE)</a:t>
            </a:r>
          </a:p>
        </p:txBody>
      </p:sp>
      <p:sp>
        <p:nvSpPr>
          <p:cNvPr id="3" name="Espaço Reservado para Conteúdo 2">
            <a:extLst>
              <a:ext uri="{FF2B5EF4-FFF2-40B4-BE49-F238E27FC236}">
                <a16:creationId xmlns:a16="http://schemas.microsoft.com/office/drawing/2014/main" id="{C50CD322-52CB-4C1E-B9D5-20361E60045C}"/>
              </a:ext>
            </a:extLst>
          </p:cNvPr>
          <p:cNvSpPr>
            <a:spLocks noGrp="1"/>
          </p:cNvSpPr>
          <p:nvPr>
            <p:ph idx="1"/>
          </p:nvPr>
        </p:nvSpPr>
        <p:spPr/>
        <p:txBody>
          <a:bodyPr/>
          <a:lstStyle/>
          <a:p>
            <a:r>
              <a:rPr lang="pt-BR" sz="2500" dirty="0">
                <a:latin typeface="Georgia" panose="02040502050405020303" pitchFamily="18" charset="0"/>
              </a:rPr>
              <a:t>Ano 2017 com resultados publicados em março de 2018.</a:t>
            </a:r>
          </a:p>
          <a:p>
            <a:r>
              <a:rPr lang="pt-BR" sz="2500" dirty="0">
                <a:latin typeface="Georgia" panose="02040502050405020303" pitchFamily="18" charset="0"/>
              </a:rPr>
              <a:t>Levantamento de informações sobre o estoque e efetivos da pecuária, lavoura permanente e da silvicultura.</a:t>
            </a:r>
          </a:p>
          <a:p>
            <a:r>
              <a:rPr lang="pt-BR" sz="2500" dirty="0">
                <a:latin typeface="Georgia" panose="02040502050405020303" pitchFamily="18" charset="0"/>
              </a:rPr>
              <a:t>O Censo Agro 2017 também vai possibilitar a implantação de um cadastro nacional de todas as unidades de produção rural, dando origem a uma nova pesquisa no setor: a Pesquisa Nacional por Amostra de Estabelecimentos Agropecuários, prevista para ir a campo, anualmente, até o final desta década.</a:t>
            </a:r>
          </a:p>
          <a:p>
            <a:endParaRPr lang="pt-BR" sz="2500" dirty="0">
              <a:latin typeface="Georgia" panose="02040502050405020303" pitchFamily="18" charset="0"/>
            </a:endParaRPr>
          </a:p>
        </p:txBody>
      </p:sp>
      <p:sp>
        <p:nvSpPr>
          <p:cNvPr id="4" name="Espaço Reservado para Número de Slide 3">
            <a:extLst>
              <a:ext uri="{FF2B5EF4-FFF2-40B4-BE49-F238E27FC236}">
                <a16:creationId xmlns:a16="http://schemas.microsoft.com/office/drawing/2014/main" id="{717AD2C1-4AC7-41CB-9211-B1250E372EEB}"/>
              </a:ext>
            </a:extLst>
          </p:cNvPr>
          <p:cNvSpPr>
            <a:spLocks noGrp="1"/>
          </p:cNvSpPr>
          <p:nvPr>
            <p:ph type="sldNum" sz="quarter" idx="12"/>
          </p:nvPr>
        </p:nvSpPr>
        <p:spPr/>
        <p:txBody>
          <a:bodyPr/>
          <a:lstStyle/>
          <a:p>
            <a:fld id="{276280FA-1185-4883-88CA-453B1CA696EA}" type="slidenum">
              <a:rPr lang="pt-BR" altLang="pt-BR" smtClean="0"/>
              <a:pPr/>
              <a:t>4</a:t>
            </a:fld>
            <a:endParaRPr lang="pt-BR" altLang="pt-BR"/>
          </a:p>
        </p:txBody>
      </p:sp>
    </p:spTree>
    <p:extLst>
      <p:ext uri="{BB962C8B-B14F-4D97-AF65-F5344CB8AC3E}">
        <p14:creationId xmlns:p14="http://schemas.microsoft.com/office/powerpoint/2010/main" val="2848433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pt-BR" altLang="pt-BR" sz="4000" dirty="0">
                <a:latin typeface="Georgia" panose="02040502050405020303" pitchFamily="18" charset="0"/>
              </a:rPr>
              <a:t>Pergunte por respostas precisas</a:t>
            </a:r>
          </a:p>
        </p:txBody>
      </p:sp>
      <p:sp>
        <p:nvSpPr>
          <p:cNvPr id="35843" name="Rectangle 3"/>
          <p:cNvSpPr>
            <a:spLocks noGrp="1" noChangeArrowheads="1"/>
          </p:cNvSpPr>
          <p:nvPr>
            <p:ph type="body" idx="1"/>
          </p:nvPr>
        </p:nvSpPr>
        <p:spPr/>
        <p:txBody>
          <a:bodyPr/>
          <a:lstStyle/>
          <a:p>
            <a:pPr lvl="2" eaLnBrk="1" hangingPunct="1">
              <a:buFontTx/>
              <a:buNone/>
            </a:pPr>
            <a:r>
              <a:rPr lang="pt-BR" altLang="pt-BR" dirty="0">
                <a:latin typeface="Georgia" panose="02040502050405020303" pitchFamily="18" charset="0"/>
              </a:rPr>
              <a:t>Se não houver qualquer impedimento de ordem ética ou privada, pergunte, por exemplo:</a:t>
            </a:r>
          </a:p>
          <a:p>
            <a:pPr lvl="2" eaLnBrk="1" hangingPunct="1">
              <a:buFontTx/>
              <a:buNone/>
            </a:pPr>
            <a:r>
              <a:rPr lang="pt-BR" altLang="pt-BR" dirty="0">
                <a:latin typeface="Georgia" panose="02040502050405020303" pitchFamily="18" charset="0"/>
              </a:rPr>
              <a:t>Qual a sua idade?</a:t>
            </a:r>
          </a:p>
          <a:p>
            <a:pPr lvl="2" eaLnBrk="1" hangingPunct="1">
              <a:buFontTx/>
              <a:buNone/>
            </a:pPr>
            <a:r>
              <a:rPr lang="pt-BR" altLang="pt-BR" dirty="0">
                <a:latin typeface="Georgia" panose="02040502050405020303" pitchFamily="18" charset="0"/>
              </a:rPr>
              <a:t>Em vez de:</a:t>
            </a:r>
          </a:p>
          <a:p>
            <a:pPr lvl="2" eaLnBrk="1" hangingPunct="1">
              <a:buFontTx/>
              <a:buNone/>
            </a:pPr>
            <a:r>
              <a:rPr lang="pt-BR" altLang="pt-BR" dirty="0">
                <a:latin typeface="Georgia" panose="02040502050405020303" pitchFamily="18" charset="0"/>
              </a:rPr>
              <a:t>Sua idade é:</a:t>
            </a:r>
          </a:p>
        </p:txBody>
      </p:sp>
      <p:sp>
        <p:nvSpPr>
          <p:cNvPr id="35844" name="Rectangle 4"/>
          <p:cNvSpPr>
            <a:spLocks noChangeArrowheads="1"/>
          </p:cNvSpPr>
          <p:nvPr/>
        </p:nvSpPr>
        <p:spPr bwMode="auto">
          <a:xfrm>
            <a:off x="1403350" y="4005263"/>
            <a:ext cx="431800" cy="115252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35845" name="Line 5"/>
          <p:cNvSpPr>
            <a:spLocks noChangeShapeType="1"/>
          </p:cNvSpPr>
          <p:nvPr/>
        </p:nvSpPr>
        <p:spPr bwMode="auto">
          <a:xfrm>
            <a:off x="1403350" y="436562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5846" name="Line 6"/>
          <p:cNvSpPr>
            <a:spLocks noChangeShapeType="1"/>
          </p:cNvSpPr>
          <p:nvPr/>
        </p:nvSpPr>
        <p:spPr bwMode="auto">
          <a:xfrm>
            <a:off x="1403350" y="479742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5847" name="Text Box 7"/>
          <p:cNvSpPr txBox="1">
            <a:spLocks noChangeArrowheads="1"/>
          </p:cNvSpPr>
          <p:nvPr/>
        </p:nvSpPr>
        <p:spPr bwMode="auto">
          <a:xfrm>
            <a:off x="1908175" y="3933825"/>
            <a:ext cx="38163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t>Menor que 18 anos</a:t>
            </a:r>
          </a:p>
          <a:p>
            <a:pPr eaLnBrk="1" hangingPunct="1">
              <a:spcBef>
                <a:spcPct val="50000"/>
              </a:spcBef>
            </a:pPr>
            <a:r>
              <a:rPr lang="pt-BR" altLang="pt-BR"/>
              <a:t>Entre 18 e 65 anos</a:t>
            </a:r>
          </a:p>
          <a:p>
            <a:pPr eaLnBrk="1" hangingPunct="1">
              <a:spcBef>
                <a:spcPct val="50000"/>
              </a:spcBef>
            </a:pPr>
            <a:r>
              <a:rPr lang="pt-BR" altLang="pt-BR"/>
              <a:t>Superior a 65 anos</a:t>
            </a:r>
          </a:p>
        </p:txBody>
      </p:sp>
      <p:sp>
        <p:nvSpPr>
          <p:cNvPr id="35848" name="Line 9"/>
          <p:cNvSpPr>
            <a:spLocks noChangeShapeType="1"/>
          </p:cNvSpPr>
          <p:nvPr/>
        </p:nvSpPr>
        <p:spPr bwMode="auto">
          <a:xfrm flipV="1">
            <a:off x="4716463" y="24209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5849" name="Rectangle 8"/>
          <p:cNvSpPr>
            <a:spLocks noChangeArrowheads="1"/>
          </p:cNvSpPr>
          <p:nvPr/>
        </p:nvSpPr>
        <p:spPr bwMode="auto">
          <a:xfrm>
            <a:off x="4284663" y="2420938"/>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35850" name="Line 10"/>
          <p:cNvSpPr>
            <a:spLocks noChangeShapeType="1"/>
          </p:cNvSpPr>
          <p:nvPr/>
        </p:nvSpPr>
        <p:spPr bwMode="auto">
          <a:xfrm>
            <a:off x="4716463" y="24209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35851" name="Picture 11"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FCC065F1-BF9B-4249-8136-312B202E6C88}"/>
              </a:ext>
            </a:extLst>
          </p:cNvPr>
          <p:cNvSpPr>
            <a:spLocks noGrp="1"/>
          </p:cNvSpPr>
          <p:nvPr>
            <p:ph type="sldNum" sz="quarter" idx="12"/>
          </p:nvPr>
        </p:nvSpPr>
        <p:spPr/>
        <p:txBody>
          <a:bodyPr/>
          <a:lstStyle/>
          <a:p>
            <a:fld id="{276280FA-1185-4883-88CA-453B1CA696EA}" type="slidenum">
              <a:rPr lang="pt-BR" altLang="pt-BR" smtClean="0"/>
              <a:pPr/>
              <a:t>40</a:t>
            </a:fld>
            <a:endParaRPr lang="pt-BR" altLang="pt-B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Evite questões direcionadas</a:t>
            </a:r>
          </a:p>
        </p:txBody>
      </p:sp>
      <p:sp>
        <p:nvSpPr>
          <p:cNvPr id="36867" name="Rectangle 3"/>
          <p:cNvSpPr>
            <a:spLocks noGrp="1" noChangeArrowheads="1"/>
          </p:cNvSpPr>
          <p:nvPr>
            <p:ph type="body" idx="1"/>
          </p:nvPr>
        </p:nvSpPr>
        <p:spPr>
          <a:xfrm>
            <a:off x="468313" y="2332038"/>
            <a:ext cx="8229600" cy="4525962"/>
          </a:xfrm>
        </p:spPr>
        <p:txBody>
          <a:bodyPr/>
          <a:lstStyle/>
          <a:p>
            <a:pPr eaLnBrk="1" hangingPunct="1"/>
            <a:r>
              <a:rPr lang="pt-BR" altLang="pt-BR" dirty="0">
                <a:latin typeface="Georgia" panose="02040502050405020303" pitchFamily="18" charset="0"/>
              </a:rPr>
              <a:t>Por exemplo: ”Você concorda com a maioria das pessoas que o serviço de saúde desta empresa é falho?”</a:t>
            </a:r>
          </a:p>
        </p:txBody>
      </p:sp>
      <p:pic>
        <p:nvPicPr>
          <p:cNvPr id="36868"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2C9F59D5-5FAC-48A4-825F-7599F0A2C6C8}"/>
              </a:ext>
            </a:extLst>
          </p:cNvPr>
          <p:cNvSpPr>
            <a:spLocks noGrp="1"/>
          </p:cNvSpPr>
          <p:nvPr>
            <p:ph type="sldNum" sz="quarter" idx="12"/>
          </p:nvPr>
        </p:nvSpPr>
        <p:spPr/>
        <p:txBody>
          <a:bodyPr/>
          <a:lstStyle/>
          <a:p>
            <a:fld id="{276280FA-1185-4883-88CA-453B1CA696EA}" type="slidenum">
              <a:rPr lang="pt-BR" altLang="pt-BR" smtClean="0"/>
              <a:pPr/>
              <a:t>41</a:t>
            </a:fld>
            <a:endParaRPr lang="pt-BR" altLang="pt-B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pt-BR" altLang="pt-BR">
                <a:latin typeface="Georgia" panose="02040502050405020303" pitchFamily="18" charset="0"/>
              </a:rPr>
              <a:t>Pré-teste do questionário</a:t>
            </a:r>
          </a:p>
        </p:txBody>
      </p:sp>
      <p:sp>
        <p:nvSpPr>
          <p:cNvPr id="37891" name="Rectangle 3"/>
          <p:cNvSpPr>
            <a:spLocks noGrp="1" noChangeArrowheads="1"/>
          </p:cNvSpPr>
          <p:nvPr>
            <p:ph type="body" idx="1"/>
          </p:nvPr>
        </p:nvSpPr>
        <p:spPr/>
        <p:txBody>
          <a:bodyPr/>
          <a:lstStyle/>
          <a:p>
            <a:pPr eaLnBrk="1" hangingPunct="1"/>
            <a:r>
              <a:rPr lang="pt-BR" altLang="pt-BR" dirty="0">
                <a:latin typeface="Georgia" panose="02040502050405020303" pitchFamily="18" charset="0"/>
              </a:rPr>
              <a:t>Antes do levantamento final, utiliza uma pequena amostra para fazer um teste piloto do seu questionário. Se não for possível teste pelo menos em alguns de seus colegas ou funcionários. O objetivo deste teste é encontrar possíveis falhas e corrigi-las antes da pesquisa principal. Você pode mudar a ordem das perguntas ou o tipo de questão. </a:t>
            </a:r>
          </a:p>
        </p:txBody>
      </p:sp>
      <p:pic>
        <p:nvPicPr>
          <p:cNvPr id="37892"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D4C5D5C8-D0D0-4E61-9BD2-00E5CED4E0C6}"/>
              </a:ext>
            </a:extLst>
          </p:cNvPr>
          <p:cNvSpPr>
            <a:spLocks noGrp="1"/>
          </p:cNvSpPr>
          <p:nvPr>
            <p:ph type="sldNum" sz="quarter" idx="12"/>
          </p:nvPr>
        </p:nvSpPr>
        <p:spPr/>
        <p:txBody>
          <a:bodyPr/>
          <a:lstStyle/>
          <a:p>
            <a:fld id="{276280FA-1185-4883-88CA-453B1CA696EA}" type="slidenum">
              <a:rPr lang="pt-BR" altLang="pt-BR" smtClean="0"/>
              <a:pPr/>
              <a:t>42</a:t>
            </a:fld>
            <a:endParaRPr lang="pt-BR" altLang="pt-B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t-BR" altLang="pt-BR"/>
              <a:t>Entrevistas pessoais</a:t>
            </a:r>
          </a:p>
        </p:txBody>
      </p:sp>
      <p:sp>
        <p:nvSpPr>
          <p:cNvPr id="38915" name="Rectangle 3"/>
          <p:cNvSpPr>
            <a:spLocks noGrp="1" noChangeArrowheads="1"/>
          </p:cNvSpPr>
          <p:nvPr>
            <p:ph type="body" idx="1"/>
          </p:nvPr>
        </p:nvSpPr>
        <p:spPr/>
        <p:txBody>
          <a:bodyPr/>
          <a:lstStyle/>
          <a:p>
            <a:pPr eaLnBrk="1" hangingPunct="1">
              <a:lnSpc>
                <a:spcPct val="80000"/>
              </a:lnSpc>
            </a:pPr>
            <a:r>
              <a:rPr lang="en-US" altLang="pt-BR" sz="2400" b="1">
                <a:solidFill>
                  <a:srgbClr val="FF0066"/>
                </a:solidFill>
              </a:rPr>
              <a:t>Vantagens:</a:t>
            </a:r>
          </a:p>
          <a:p>
            <a:pPr lvl="1" eaLnBrk="1" hangingPunct="1">
              <a:lnSpc>
                <a:spcPct val="80000"/>
              </a:lnSpc>
            </a:pPr>
            <a:r>
              <a:rPr lang="en-US" altLang="pt-BR" sz="2000"/>
              <a:t>Possibilidade do entrevistado ver, sentir e/ou experimentar um produto.</a:t>
            </a:r>
          </a:p>
          <a:p>
            <a:pPr lvl="1" eaLnBrk="1" hangingPunct="1">
              <a:lnSpc>
                <a:spcPct val="80000"/>
              </a:lnSpc>
            </a:pPr>
            <a:r>
              <a:rPr lang="en-US" altLang="pt-BR" sz="2000"/>
              <a:t>Facilidade de encontrar a população objeto do estudo.</a:t>
            </a:r>
          </a:p>
          <a:p>
            <a:pPr lvl="1" eaLnBrk="1" hangingPunct="1">
              <a:lnSpc>
                <a:spcPct val="80000"/>
              </a:lnSpc>
            </a:pPr>
            <a:r>
              <a:rPr lang="en-US" altLang="pt-BR" sz="2000"/>
              <a:t>Entrevistas mais longas são mais fáceis de serem feitas, principalmente quando agendadas com antecedência. As pessoas são mais dispostas a falar pessoalmente do que no telefone.</a:t>
            </a:r>
          </a:p>
          <a:p>
            <a:pPr eaLnBrk="1" hangingPunct="1">
              <a:lnSpc>
                <a:spcPct val="80000"/>
              </a:lnSpc>
            </a:pPr>
            <a:endParaRPr lang="en-US" altLang="pt-BR" sz="2400"/>
          </a:p>
          <a:p>
            <a:pPr eaLnBrk="1" hangingPunct="1">
              <a:lnSpc>
                <a:spcPct val="80000"/>
              </a:lnSpc>
            </a:pPr>
            <a:r>
              <a:rPr lang="en-US" altLang="pt-BR" sz="2400" b="1">
                <a:solidFill>
                  <a:srgbClr val="FF0066"/>
                </a:solidFill>
              </a:rPr>
              <a:t>Desvantagens:</a:t>
            </a:r>
          </a:p>
          <a:p>
            <a:pPr lvl="1" eaLnBrk="1" hangingPunct="1">
              <a:lnSpc>
                <a:spcPct val="80000"/>
              </a:lnSpc>
            </a:pPr>
            <a:r>
              <a:rPr lang="en-US" altLang="pt-BR" sz="2000"/>
              <a:t>O custo das entrevistas pessoais são maiores que outros métodos, principalmente quando o entrevistador vai na residência das pessoas.</a:t>
            </a:r>
          </a:p>
          <a:p>
            <a:pPr lvl="1" eaLnBrk="1" hangingPunct="1">
              <a:lnSpc>
                <a:spcPct val="80000"/>
              </a:lnSpc>
            </a:pPr>
            <a:r>
              <a:rPr lang="en-US" altLang="pt-BR" sz="2000"/>
              <a:t>Tendência dos entrevistadores se concentrarem em um determinado local e ter uma amostra enviesada.</a:t>
            </a:r>
          </a:p>
          <a:p>
            <a:pPr eaLnBrk="1" hangingPunct="1">
              <a:lnSpc>
                <a:spcPct val="80000"/>
              </a:lnSpc>
            </a:pPr>
            <a:endParaRPr lang="pt-BR" altLang="pt-BR" sz="2400"/>
          </a:p>
        </p:txBody>
      </p:sp>
      <p:pic>
        <p:nvPicPr>
          <p:cNvPr id="38916"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BE13352E-80E3-4A1E-8739-A5BCC90A9946}"/>
              </a:ext>
            </a:extLst>
          </p:cNvPr>
          <p:cNvSpPr>
            <a:spLocks noGrp="1"/>
          </p:cNvSpPr>
          <p:nvPr>
            <p:ph type="sldNum" sz="quarter" idx="12"/>
          </p:nvPr>
        </p:nvSpPr>
        <p:spPr/>
        <p:txBody>
          <a:bodyPr/>
          <a:lstStyle/>
          <a:p>
            <a:fld id="{276280FA-1185-4883-88CA-453B1CA696EA}" type="slidenum">
              <a:rPr lang="pt-BR" altLang="pt-BR" smtClean="0"/>
              <a:pPr/>
              <a:t>43</a:t>
            </a:fld>
            <a:endParaRPr lang="pt-BR" altLang="pt-B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pt-BR" altLang="pt-BR"/>
              <a:t>Entrevista por telefone</a:t>
            </a:r>
          </a:p>
        </p:txBody>
      </p:sp>
      <p:sp>
        <p:nvSpPr>
          <p:cNvPr id="39939" name="Rectangle 3"/>
          <p:cNvSpPr>
            <a:spLocks noGrp="1" noChangeArrowheads="1"/>
          </p:cNvSpPr>
          <p:nvPr>
            <p:ph type="body" idx="1"/>
          </p:nvPr>
        </p:nvSpPr>
        <p:spPr/>
        <p:txBody>
          <a:bodyPr/>
          <a:lstStyle/>
          <a:p>
            <a:pPr eaLnBrk="1" hangingPunct="1"/>
            <a:r>
              <a:rPr lang="en-US" altLang="pt-BR" sz="2800"/>
              <a:t>Vantagens:</a:t>
            </a:r>
          </a:p>
          <a:p>
            <a:pPr lvl="1" eaLnBrk="1" hangingPunct="1"/>
            <a:r>
              <a:rPr lang="en-US" altLang="pt-BR" sz="2400"/>
              <a:t>Mais rápido de contactar as pessoas.</a:t>
            </a:r>
          </a:p>
          <a:p>
            <a:pPr lvl="1" eaLnBrk="1" hangingPunct="1"/>
            <a:r>
              <a:rPr lang="en-US" altLang="pt-BR" sz="2400"/>
              <a:t>Possibilidade de utilizar uma seleção aleatória do número do telefone.</a:t>
            </a:r>
          </a:p>
          <a:p>
            <a:pPr lvl="1" eaLnBrk="1" hangingPunct="1"/>
            <a:r>
              <a:rPr lang="en-US" altLang="pt-BR" sz="2400"/>
              <a:t>Entrevistadores com grande experiência pode obter respostas mais completas que os questionários enviados por correio ou e-mail. Ainda, os entrevistadores podem solicitar esclarecimentos para as respostas que não ficaram claras.</a:t>
            </a:r>
          </a:p>
          <a:p>
            <a:pPr lvl="1" eaLnBrk="1" hangingPunct="1">
              <a:buFontTx/>
              <a:buNone/>
            </a:pPr>
            <a:r>
              <a:rPr lang="en-US" altLang="pt-BR" sz="2400"/>
              <a:t> </a:t>
            </a:r>
          </a:p>
        </p:txBody>
      </p:sp>
      <p:pic>
        <p:nvPicPr>
          <p:cNvPr id="39940"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2576C9C4-E04E-492D-BF4C-EAB9678144A0}"/>
              </a:ext>
            </a:extLst>
          </p:cNvPr>
          <p:cNvSpPr>
            <a:spLocks noGrp="1"/>
          </p:cNvSpPr>
          <p:nvPr>
            <p:ph type="sldNum" sz="quarter" idx="12"/>
          </p:nvPr>
        </p:nvSpPr>
        <p:spPr/>
        <p:txBody>
          <a:bodyPr/>
          <a:lstStyle/>
          <a:p>
            <a:fld id="{276280FA-1185-4883-88CA-453B1CA696EA}" type="slidenum">
              <a:rPr lang="pt-BR" altLang="pt-BR" smtClean="0"/>
              <a:pPr/>
              <a:t>44</a:t>
            </a:fld>
            <a:endParaRPr lang="pt-BR" altLang="pt-B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pt-BR" altLang="pt-BR" sz="4000"/>
              <a:t>Desvantagens da entrevista por telefone</a:t>
            </a:r>
          </a:p>
        </p:txBody>
      </p:sp>
      <p:sp>
        <p:nvSpPr>
          <p:cNvPr id="40963" name="Rectangle 3"/>
          <p:cNvSpPr>
            <a:spLocks noGrp="1" noChangeArrowheads="1"/>
          </p:cNvSpPr>
          <p:nvPr>
            <p:ph type="body" idx="1"/>
          </p:nvPr>
        </p:nvSpPr>
        <p:spPr/>
        <p:txBody>
          <a:bodyPr/>
          <a:lstStyle/>
          <a:p>
            <a:pPr eaLnBrk="1" hangingPunct="1">
              <a:lnSpc>
                <a:spcPct val="80000"/>
              </a:lnSpc>
            </a:pPr>
            <a:r>
              <a:rPr lang="en-US" altLang="pt-BR" sz="2800"/>
              <a:t>Desvantagens:</a:t>
            </a:r>
          </a:p>
          <a:p>
            <a:pPr lvl="1" eaLnBrk="1" hangingPunct="1">
              <a:lnSpc>
                <a:spcPct val="80000"/>
              </a:lnSpc>
            </a:pPr>
            <a:endParaRPr lang="en-US" altLang="pt-BR" sz="2400"/>
          </a:p>
          <a:p>
            <a:pPr lvl="1" eaLnBrk="1" hangingPunct="1">
              <a:lnSpc>
                <a:spcPct val="80000"/>
              </a:lnSpc>
            </a:pPr>
            <a:r>
              <a:rPr lang="pt-BR" altLang="pt-BR" sz="2400"/>
              <a:t>Muitas operadoras de telemarketing começam a venda com perguntas que se parecem com uma pesquisa. Com isto, muitas pessoas relutam em responder o telefone.</a:t>
            </a:r>
          </a:p>
          <a:p>
            <a:pPr lvl="1" eaLnBrk="1" hangingPunct="1">
              <a:lnSpc>
                <a:spcPct val="80000"/>
              </a:lnSpc>
            </a:pPr>
            <a:r>
              <a:rPr lang="pt-BR" altLang="pt-BR" sz="2400"/>
              <a:t>Com as mulheres ocupando cada vez mais postos de trabalho, é muito difícil encontrar alguém em casa. Resta apenas uma janela das 6 às 9 da noite, quando é muito comum interromper o jantar ou a novela (programa de TV). </a:t>
            </a:r>
          </a:p>
          <a:p>
            <a:pPr lvl="1" eaLnBrk="1" hangingPunct="1">
              <a:lnSpc>
                <a:spcPct val="80000"/>
              </a:lnSpc>
            </a:pPr>
            <a:r>
              <a:rPr lang="pt-BR" altLang="pt-BR" sz="2400"/>
              <a:t>Não se pode mostrar ou experimentar produtos por telefone.</a:t>
            </a:r>
            <a:br>
              <a:rPr lang="pt-BR" altLang="pt-BR" sz="2400"/>
            </a:br>
            <a:endParaRPr lang="pt-BR" altLang="pt-BR" sz="2400"/>
          </a:p>
          <a:p>
            <a:pPr lvl="1" eaLnBrk="1" hangingPunct="1">
              <a:lnSpc>
                <a:spcPct val="80000"/>
              </a:lnSpc>
              <a:buFontTx/>
              <a:buNone/>
            </a:pPr>
            <a:endParaRPr lang="pt-BR" altLang="pt-BR" sz="2400"/>
          </a:p>
          <a:p>
            <a:pPr eaLnBrk="1" hangingPunct="1">
              <a:lnSpc>
                <a:spcPct val="80000"/>
              </a:lnSpc>
            </a:pPr>
            <a:endParaRPr lang="pt-BR" altLang="pt-BR" sz="2800"/>
          </a:p>
        </p:txBody>
      </p:sp>
      <p:pic>
        <p:nvPicPr>
          <p:cNvPr id="40964"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2DC05E80-FA45-45F7-BD55-AB287367258F}"/>
              </a:ext>
            </a:extLst>
          </p:cNvPr>
          <p:cNvSpPr>
            <a:spLocks noGrp="1"/>
          </p:cNvSpPr>
          <p:nvPr>
            <p:ph type="sldNum" sz="quarter" idx="12"/>
          </p:nvPr>
        </p:nvSpPr>
        <p:spPr/>
        <p:txBody>
          <a:bodyPr/>
          <a:lstStyle/>
          <a:p>
            <a:fld id="{276280FA-1185-4883-88CA-453B1CA696EA}" type="slidenum">
              <a:rPr lang="pt-BR" altLang="pt-BR" smtClean="0"/>
              <a:pPr/>
              <a:t>45</a:t>
            </a:fld>
            <a:endParaRPr lang="pt-BR" alt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pt-BR" altLang="pt-BR"/>
              <a:t>Resumo</a:t>
            </a:r>
          </a:p>
        </p:txBody>
      </p:sp>
      <p:sp>
        <p:nvSpPr>
          <p:cNvPr id="44035" name="Rectangle 3"/>
          <p:cNvSpPr>
            <a:spLocks noGrp="1" noChangeArrowheads="1"/>
          </p:cNvSpPr>
          <p:nvPr>
            <p:ph type="body" idx="1"/>
          </p:nvPr>
        </p:nvSpPr>
        <p:spPr/>
        <p:txBody>
          <a:bodyPr/>
          <a:lstStyle/>
          <a:p>
            <a:pPr eaLnBrk="1" hangingPunct="1">
              <a:lnSpc>
                <a:spcPct val="90000"/>
              </a:lnSpc>
            </a:pPr>
            <a:r>
              <a:rPr lang="pt-BR" altLang="pt-BR" sz="2400" dirty="0">
                <a:latin typeface="Georgia" panose="02040502050405020303" pitchFamily="18" charset="0"/>
              </a:rPr>
              <a:t>Fatores envolvidos na escolha do método de entrevista:</a:t>
            </a:r>
          </a:p>
          <a:p>
            <a:pPr lvl="1" eaLnBrk="1" hangingPunct="1">
              <a:lnSpc>
                <a:spcPct val="90000"/>
              </a:lnSpc>
            </a:pPr>
            <a:r>
              <a:rPr lang="pt-BR" altLang="pt-BR" sz="2000" dirty="0">
                <a:latin typeface="Georgia" panose="02040502050405020303" pitchFamily="18" charset="0"/>
              </a:rPr>
              <a:t>Rapidez: e-mail é o meio mais rápido, seguido do telefone. Correio é o mais demorado. </a:t>
            </a:r>
          </a:p>
          <a:p>
            <a:pPr lvl="1" eaLnBrk="1" hangingPunct="1">
              <a:lnSpc>
                <a:spcPct val="90000"/>
              </a:lnSpc>
            </a:pPr>
            <a:r>
              <a:rPr lang="pt-BR" altLang="pt-BR" sz="2000" dirty="0">
                <a:latin typeface="Georgia" panose="02040502050405020303" pitchFamily="18" charset="0"/>
              </a:rPr>
              <a:t>Custo: entrevistas pessoais são as de maior custo seguidas do telefone e e-mail.</a:t>
            </a:r>
          </a:p>
          <a:p>
            <a:pPr lvl="1" eaLnBrk="1" hangingPunct="1">
              <a:lnSpc>
                <a:spcPct val="90000"/>
              </a:lnSpc>
            </a:pPr>
            <a:r>
              <a:rPr lang="pt-BR" altLang="pt-BR" sz="2000" dirty="0">
                <a:latin typeface="Georgia" panose="02040502050405020303" pitchFamily="18" charset="0"/>
              </a:rPr>
              <a:t>Internet: uso da Internet é um meio seguro e rápido de coleta de dados, mas no Brasil o acesso da população ainda é restrito.</a:t>
            </a:r>
          </a:p>
          <a:p>
            <a:pPr lvl="1" eaLnBrk="1" hangingPunct="1">
              <a:lnSpc>
                <a:spcPct val="90000"/>
              </a:lnSpc>
            </a:pPr>
            <a:r>
              <a:rPr lang="pt-BR" altLang="pt-BR" sz="2000" dirty="0">
                <a:latin typeface="Georgia" panose="02040502050405020303" pitchFamily="18" charset="0"/>
              </a:rPr>
              <a:t>Escolaridade: Pessoas de baixa escolaridade raramente respondem questionários enviados pelo correio.</a:t>
            </a:r>
          </a:p>
          <a:p>
            <a:pPr lvl="1" eaLnBrk="1" hangingPunct="1">
              <a:lnSpc>
                <a:spcPct val="90000"/>
              </a:lnSpc>
            </a:pPr>
            <a:r>
              <a:rPr lang="pt-BR" altLang="pt-BR" sz="2000" dirty="0">
                <a:latin typeface="Georgia" panose="02040502050405020303" pitchFamily="18" charset="0"/>
              </a:rPr>
              <a:t>Questões sensíveis: As pessoas são mais dispostas a responder questões sensíveis por computador.</a:t>
            </a:r>
          </a:p>
          <a:p>
            <a:pPr lvl="1" eaLnBrk="1" hangingPunct="1">
              <a:lnSpc>
                <a:spcPct val="90000"/>
              </a:lnSpc>
            </a:pPr>
            <a:endParaRPr lang="pt-BR" altLang="pt-BR" sz="2000" dirty="0">
              <a:latin typeface="Georgia" panose="02040502050405020303" pitchFamily="18" charset="0"/>
            </a:endParaRPr>
          </a:p>
        </p:txBody>
      </p:sp>
      <p:pic>
        <p:nvPicPr>
          <p:cNvPr id="44036" name="Picture 4"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C44D7EC2-EDB2-4978-8B7E-7F1B68DB65C1}"/>
              </a:ext>
            </a:extLst>
          </p:cNvPr>
          <p:cNvSpPr>
            <a:spLocks noGrp="1"/>
          </p:cNvSpPr>
          <p:nvPr>
            <p:ph type="sldNum" sz="quarter" idx="12"/>
          </p:nvPr>
        </p:nvSpPr>
        <p:spPr/>
        <p:txBody>
          <a:bodyPr/>
          <a:lstStyle/>
          <a:p>
            <a:fld id="{276280FA-1185-4883-88CA-453B1CA696EA}" type="slidenum">
              <a:rPr lang="pt-BR" altLang="pt-BR" smtClean="0"/>
              <a:pPr/>
              <a:t>46</a:t>
            </a:fld>
            <a:endParaRPr lang="pt-BR" altLang="pt-B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pt-BR" altLang="pt-BR" sz="4000" dirty="0">
                <a:latin typeface="Georgia" panose="02040502050405020303" pitchFamily="18" charset="0"/>
              </a:rPr>
              <a:t>Como calcular o tamanho da amostra inicial?</a:t>
            </a:r>
          </a:p>
        </p:txBody>
      </p:sp>
      <mc:AlternateContent xmlns:mc="http://schemas.openxmlformats.org/markup-compatibility/2006" xmlns:a14="http://schemas.microsoft.com/office/drawing/2010/main">
        <mc:Choice Requires="a14">
          <p:sp>
            <p:nvSpPr>
              <p:cNvPr id="1026" name="Object 4"/>
              <p:cNvSpPr txBox="1">
                <a:spLocks noGrp="1"/>
              </p:cNvSpPr>
              <p:nvPr>
                <p:ph idx="1"/>
              </p:nvPr>
            </p:nvSpPr>
            <p:spPr bwMode="auto">
              <a:xfrm>
                <a:off x="250824" y="2276475"/>
                <a:ext cx="8893175" cy="3275013"/>
              </a:xfrm>
              <a:prstGeom prst="rect">
                <a:avLst/>
              </a:prstGeom>
              <a:noFill/>
              <a:ln>
                <a:noFill/>
              </a:ln>
              <a:effectLst/>
            </p:spPr>
            <p:txBody>
              <a:bodyPr>
                <a:normAutofit fontScale="85000" lnSpcReduction="10000"/>
              </a:bodyPr>
              <a:lstStyle/>
              <a:p>
                <a:pPr>
                  <a:buNone/>
                </a:pPr>
                <a14:m>
                  <m:oMathPara xmlns:m="http://schemas.openxmlformats.org/officeDocument/2006/math">
                    <m:oMathParaPr>
                      <m:jc m:val="centerGroup"/>
                    </m:oMathParaPr>
                    <m:oMath xmlns:m="http://schemas.openxmlformats.org/officeDocument/2006/math">
                      <m:r>
                        <m:rPr>
                          <m:nor/>
                        </m:rPr>
                        <a:rPr lang="pt-BR" i="0">
                          <a:solidFill>
                            <a:srgbClr val="000000"/>
                          </a:solidFill>
                          <a:latin typeface="Georgia" panose="02040502050405020303" pitchFamily="18" charset="0"/>
                        </a:rPr>
                        <m:t>                           </m:t>
                      </m:r>
                      <m:sSup>
                        <m:sSupPr>
                          <m:ctrlPr>
                            <a:rPr lang="pt-BR" i="1">
                              <a:solidFill>
                                <a:srgbClr val="000000"/>
                              </a:solidFill>
                              <a:latin typeface="Cambria Math" panose="02040503050406030204" pitchFamily="18" charset="0"/>
                            </a:rPr>
                          </m:ctrlPr>
                        </m:sSupPr>
                        <m:e>
                          <m:r>
                            <m:rPr>
                              <m:nor/>
                            </m:rPr>
                            <a:rPr lang="pt-BR" i="0">
                              <a:solidFill>
                                <a:srgbClr val="000000"/>
                              </a:solidFill>
                              <a:latin typeface="Georgia" panose="02040502050405020303" pitchFamily="18" charset="0"/>
                            </a:rPr>
                            <m:t>n</m:t>
                          </m:r>
                        </m:e>
                        <m:sup>
                          <m:r>
                            <a:rPr lang="pt-BR" i="0">
                              <a:solidFill>
                                <a:srgbClr val="000000"/>
                              </a:solidFill>
                              <a:latin typeface="Cambria Math" panose="02040503050406030204" pitchFamily="18" charset="0"/>
                            </a:rPr>
                            <m:t>∗</m:t>
                          </m:r>
                        </m:sup>
                      </m:sSup>
                      <m:r>
                        <a:rPr lang="pt-BR" i="0">
                          <a:solidFill>
                            <a:srgbClr val="000000"/>
                          </a:solidFill>
                          <a:latin typeface="Cambria Math" panose="02040503050406030204" pitchFamily="18" charset="0"/>
                        </a:rPr>
                        <m:t> </m:t>
                      </m:r>
                      <m:r>
                        <a:rPr lang="pt-BR" i="1">
                          <a:solidFill>
                            <a:srgbClr val="000000"/>
                          </a:solidFill>
                          <a:latin typeface="Cambria Math" panose="02040503050406030204" pitchFamily="18" charset="0"/>
                        </a:rPr>
                        <m:t>=</m:t>
                      </m:r>
                      <m:r>
                        <a:rPr lang="pt-BR" i="0">
                          <a:solidFill>
                            <a:srgbClr val="000000"/>
                          </a:solidFill>
                          <a:latin typeface="Cambria Math" panose="02040503050406030204" pitchFamily="18" charset="0"/>
                        </a:rPr>
                        <m:t> </m:t>
                      </m:r>
                      <m:f>
                        <m:fPr>
                          <m:ctrlPr>
                            <a:rPr lang="pt-BR" i="1">
                              <a:solidFill>
                                <a:srgbClr val="000000"/>
                              </a:solidFill>
                              <a:latin typeface="Cambria Math" panose="02040503050406030204" pitchFamily="18" charset="0"/>
                            </a:rPr>
                          </m:ctrlPr>
                        </m:fPr>
                        <m:num>
                          <m:sSup>
                            <m:sSupPr>
                              <m:ctrlPr>
                                <a:rPr lang="pt-BR" i="1">
                                  <a:solidFill>
                                    <a:srgbClr val="000000"/>
                                  </a:solidFill>
                                  <a:latin typeface="Cambria Math" panose="02040503050406030204" pitchFamily="18" charset="0"/>
                                </a:rPr>
                              </m:ctrlPr>
                            </m:sSupPr>
                            <m:e>
                              <m:r>
                                <m:rPr>
                                  <m:sty m:val="p"/>
                                </m:rPr>
                                <a:rPr lang="pt-BR" i="0">
                                  <a:solidFill>
                                    <a:srgbClr val="000000"/>
                                  </a:solidFill>
                                  <a:latin typeface="Cambria Math" panose="02040503050406030204" pitchFamily="18" charset="0"/>
                                </a:rPr>
                                <m:t>Z</m:t>
                              </m:r>
                            </m:e>
                            <m:sup>
                              <m:r>
                                <a:rPr lang="pt-BR" i="0">
                                  <a:solidFill>
                                    <a:srgbClr val="000000"/>
                                  </a:solidFill>
                                  <a:latin typeface="Cambria Math" panose="02040503050406030204" pitchFamily="18" charset="0"/>
                                </a:rPr>
                                <m:t>2</m:t>
                              </m:r>
                            </m:sup>
                          </m:sSup>
                          <m:r>
                            <m:rPr>
                              <m:nor/>
                            </m:rPr>
                            <a:rPr lang="pt-BR" i="0">
                              <a:solidFill>
                                <a:srgbClr val="000000"/>
                              </a:solidFill>
                              <a:latin typeface="Georgia" panose="02040502050405020303" pitchFamily="18" charset="0"/>
                            </a:rPr>
                            <m:t>.</m:t>
                          </m:r>
                          <m:r>
                            <m:rPr>
                              <m:nor/>
                            </m:rPr>
                            <a:rPr lang="pt-BR" i="0">
                              <a:solidFill>
                                <a:srgbClr val="000000"/>
                              </a:solidFill>
                              <a:latin typeface="Georgia" panose="02040502050405020303" pitchFamily="18" charset="0"/>
                            </a:rPr>
                            <m:t>p</m:t>
                          </m:r>
                          <m:r>
                            <a:rPr lang="pt-BR" i="1">
                              <a:solidFill>
                                <a:srgbClr val="000000"/>
                              </a:solidFill>
                              <a:latin typeface="Cambria Math" panose="02040503050406030204" pitchFamily="18" charset="0"/>
                            </a:rPr>
                            <m:t>(</m:t>
                          </m:r>
                          <m:r>
                            <a:rPr lang="pt-BR" i="0">
                              <a:solidFill>
                                <a:srgbClr val="000000"/>
                              </a:solidFill>
                              <a:latin typeface="Cambria Math" panose="02040503050406030204" pitchFamily="18" charset="0"/>
                            </a:rPr>
                            <m:t>1</m:t>
                          </m:r>
                          <m:r>
                            <a:rPr lang="pt-BR" i="1">
                              <a:solidFill>
                                <a:srgbClr val="000000"/>
                              </a:solidFill>
                              <a:latin typeface="Cambria Math" panose="02040503050406030204" pitchFamily="18" charset="0"/>
                            </a:rPr>
                            <m:t>−</m:t>
                          </m:r>
                          <m:r>
                            <m:rPr>
                              <m:sty m:val="p"/>
                            </m:rPr>
                            <a:rPr lang="pt-BR" i="0">
                              <a:solidFill>
                                <a:srgbClr val="000000"/>
                              </a:solidFill>
                              <a:latin typeface="Cambria Math" panose="02040503050406030204" pitchFamily="18" charset="0"/>
                            </a:rPr>
                            <m:t>p</m:t>
                          </m:r>
                          <m:r>
                            <a:rPr lang="pt-BR" i="1">
                              <a:solidFill>
                                <a:srgbClr val="000000"/>
                              </a:solidFill>
                              <a:latin typeface="Cambria Math" panose="02040503050406030204" pitchFamily="18" charset="0"/>
                            </a:rPr>
                            <m:t>)</m:t>
                          </m:r>
                        </m:num>
                        <m:den>
                          <m:sSup>
                            <m:sSupPr>
                              <m:ctrlPr>
                                <a:rPr lang="pt-BR" i="1">
                                  <a:solidFill>
                                    <a:srgbClr val="000000"/>
                                  </a:solidFill>
                                  <a:latin typeface="Cambria Math" panose="02040503050406030204" pitchFamily="18" charset="0"/>
                                </a:rPr>
                              </m:ctrlPr>
                            </m:sSupPr>
                            <m:e>
                              <m:r>
                                <m:rPr>
                                  <m:sty m:val="p"/>
                                </m:rPr>
                                <a:rPr lang="pt-BR" i="0">
                                  <a:solidFill>
                                    <a:srgbClr val="000000"/>
                                  </a:solidFill>
                                  <a:latin typeface="Cambria Math" panose="02040503050406030204" pitchFamily="18" charset="0"/>
                                </a:rPr>
                                <m:t>D</m:t>
                              </m:r>
                            </m:e>
                            <m:sup>
                              <m:r>
                                <a:rPr lang="pt-BR" i="0">
                                  <a:solidFill>
                                    <a:srgbClr val="000000"/>
                                  </a:solidFill>
                                  <a:latin typeface="Cambria Math" panose="02040503050406030204" pitchFamily="18" charset="0"/>
                                </a:rPr>
                                <m:t>2</m:t>
                              </m:r>
                            </m:sup>
                          </m:sSup>
                        </m:den>
                      </m:f>
                    </m:oMath>
                    <m:oMath xmlns:m="http://schemas.openxmlformats.org/officeDocument/2006/math">
                      <m:sSup>
                        <m:sSupPr>
                          <m:ctrlPr>
                            <a:rPr lang="pt-BR" i="1">
                              <a:solidFill>
                                <a:srgbClr val="000000"/>
                              </a:solidFill>
                              <a:latin typeface="Cambria Math" panose="02040503050406030204" pitchFamily="18" charset="0"/>
                            </a:rPr>
                          </m:ctrlPr>
                        </m:sSupPr>
                        <m:e>
                          <m:r>
                            <a:rPr lang="pt-BR" i="1">
                              <a:solidFill>
                                <a:srgbClr val="000000"/>
                              </a:solidFill>
                              <a:latin typeface="Cambria Math" panose="02040503050406030204" pitchFamily="18" charset="0"/>
                            </a:rPr>
                            <m:t>𝑍</m:t>
                          </m:r>
                        </m:e>
                        <m:sup>
                          <m:r>
                            <a:rPr lang="pt-BR" i="1">
                              <a:solidFill>
                                <a:srgbClr val="000000"/>
                              </a:solidFill>
                              <a:latin typeface="Cambria Math" panose="02040503050406030204" pitchFamily="18" charset="0"/>
                            </a:rPr>
                            <m:t>2</m:t>
                          </m:r>
                        </m:sup>
                      </m:sSup>
                      <m:r>
                        <a:rPr lang="pt-BR" i="0">
                          <a:solidFill>
                            <a:srgbClr val="000000"/>
                          </a:solidFill>
                          <a:latin typeface="Cambria Math" panose="02040503050406030204" pitchFamily="18" charset="0"/>
                        </a:rPr>
                        <m:t> </m:t>
                      </m:r>
                      <m:r>
                        <a:rPr lang="pt-BR" i="1">
                          <a:solidFill>
                            <a:srgbClr val="000000"/>
                          </a:solidFill>
                          <a:latin typeface="Cambria Math" panose="02040503050406030204" pitchFamily="18" charset="0"/>
                        </a:rPr>
                        <m:t>=</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valor</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de</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Z</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da</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tabela</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de</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distribui</m:t>
                      </m:r>
                      <m:r>
                        <m:rPr>
                          <m:nor/>
                        </m:rPr>
                        <a:rPr lang="pt-BR" i="0">
                          <a:solidFill>
                            <a:srgbClr val="000000"/>
                          </a:solidFill>
                          <a:latin typeface="Georgia" panose="02040502050405020303" pitchFamily="18" charset="0"/>
                        </a:rPr>
                        <m:t>çã</m:t>
                      </m:r>
                      <m:r>
                        <m:rPr>
                          <m:nor/>
                        </m:rPr>
                        <a:rPr lang="pt-BR" i="0">
                          <a:solidFill>
                            <a:srgbClr val="000000"/>
                          </a:solidFill>
                          <a:latin typeface="Georgia" panose="02040502050405020303" pitchFamily="18" charset="0"/>
                        </a:rPr>
                        <m:t>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Normal</m:t>
                      </m:r>
                    </m:oMath>
                    <m:oMath xmlns:m="http://schemas.openxmlformats.org/officeDocument/2006/math">
                      <m:sSup>
                        <m:sSupPr>
                          <m:ctrlPr>
                            <a:rPr lang="pt-BR" i="1">
                              <a:solidFill>
                                <a:srgbClr val="000000"/>
                              </a:solidFill>
                              <a:latin typeface="Cambria Math" panose="02040503050406030204" pitchFamily="18" charset="0"/>
                            </a:rPr>
                          </m:ctrlPr>
                        </m:sSupPr>
                        <m:e>
                          <m:r>
                            <a:rPr lang="pt-BR" i="1">
                              <a:solidFill>
                                <a:srgbClr val="000000"/>
                              </a:solidFill>
                              <a:latin typeface="Cambria Math" panose="02040503050406030204" pitchFamily="18" charset="0"/>
                            </a:rPr>
                            <m:t>𝑍</m:t>
                          </m:r>
                        </m:e>
                        <m:sup>
                          <m:r>
                            <a:rPr lang="pt-BR" i="1">
                              <a:solidFill>
                                <a:srgbClr val="000000"/>
                              </a:solidFill>
                              <a:latin typeface="Cambria Math" panose="02040503050406030204" pitchFamily="18" charset="0"/>
                            </a:rPr>
                            <m:t>2</m:t>
                          </m:r>
                        </m:sup>
                      </m:sSup>
                      <m:r>
                        <a:rPr lang="pt-BR" i="0">
                          <a:solidFill>
                            <a:srgbClr val="000000"/>
                          </a:solidFill>
                          <a:latin typeface="Cambria Math" panose="02040503050406030204" pitchFamily="18" charset="0"/>
                        </a:rPr>
                        <m:t> </m:t>
                      </m:r>
                      <m:r>
                        <a:rPr lang="pt-BR" i="1">
                          <a:solidFill>
                            <a:srgbClr val="000000"/>
                          </a:solidFill>
                          <a:latin typeface="Cambria Math" panose="02040503050406030204" pitchFamily="18" charset="0"/>
                        </a:rPr>
                        <m:t>=</m:t>
                      </m:r>
                      <m:r>
                        <m:rPr>
                          <m:nor/>
                        </m:rPr>
                        <a:rPr lang="pt-BR" i="0">
                          <a:solidFill>
                            <a:srgbClr val="000000"/>
                          </a:solidFill>
                          <a:latin typeface="Georgia" panose="02040502050405020303" pitchFamily="18" charset="0"/>
                        </a:rPr>
                        <m:t> 1,96 </m:t>
                      </m:r>
                      <m:r>
                        <m:rPr>
                          <m:nor/>
                        </m:rPr>
                        <a:rPr lang="pt-BR" i="0">
                          <a:solidFill>
                            <a:srgbClr val="000000"/>
                          </a:solidFill>
                          <a:latin typeface="Georgia" panose="02040502050405020303" pitchFamily="18" charset="0"/>
                        </a:rPr>
                        <m:t>para</m:t>
                      </m:r>
                      <m:r>
                        <m:rPr>
                          <m:nor/>
                        </m:rPr>
                        <a:rPr lang="pt-BR" i="0">
                          <a:solidFill>
                            <a:srgbClr val="000000"/>
                          </a:solidFill>
                          <a:latin typeface="Georgia" panose="02040502050405020303" pitchFamily="18" charset="0"/>
                        </a:rPr>
                        <m:t> 95% </m:t>
                      </m:r>
                      <m:r>
                        <m:rPr>
                          <m:nor/>
                        </m:rPr>
                        <a:rPr lang="pt-BR" i="0">
                          <a:solidFill>
                            <a:srgbClr val="000000"/>
                          </a:solidFill>
                          <a:latin typeface="Georgia" panose="02040502050405020303" pitchFamily="18" charset="0"/>
                        </a:rPr>
                        <m:t>e</m:t>
                      </m:r>
                      <m:r>
                        <m:rPr>
                          <m:nor/>
                        </m:rPr>
                        <a:rPr lang="pt-BR" i="0">
                          <a:solidFill>
                            <a:srgbClr val="000000"/>
                          </a:solidFill>
                          <a:latin typeface="Georgia" panose="02040502050405020303" pitchFamily="18" charset="0"/>
                        </a:rPr>
                        <m:t> 2,58 </m:t>
                      </m:r>
                      <m:r>
                        <m:rPr>
                          <m:nor/>
                        </m:rPr>
                        <a:rPr lang="pt-BR" i="0">
                          <a:solidFill>
                            <a:srgbClr val="000000"/>
                          </a:solidFill>
                          <a:latin typeface="Georgia" panose="02040502050405020303" pitchFamily="18" charset="0"/>
                        </a:rPr>
                        <m:t>para</m:t>
                      </m:r>
                      <m:r>
                        <m:rPr>
                          <m:nor/>
                        </m:rPr>
                        <a:rPr lang="pt-BR" i="0">
                          <a:solidFill>
                            <a:srgbClr val="000000"/>
                          </a:solidFill>
                          <a:latin typeface="Georgia" panose="02040502050405020303" pitchFamily="18" charset="0"/>
                        </a:rPr>
                        <m:t> 99% </m:t>
                      </m:r>
                      <m:r>
                        <m:rPr>
                          <m:nor/>
                        </m:rPr>
                        <a:rPr lang="pt-BR" i="0">
                          <a:solidFill>
                            <a:srgbClr val="000000"/>
                          </a:solidFill>
                          <a:latin typeface="Georgia" panose="02040502050405020303" pitchFamily="18" charset="0"/>
                        </a:rPr>
                        <m:t>de</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probabilidade</m:t>
                      </m:r>
                    </m:oMath>
                    <m:oMath xmlns:m="http://schemas.openxmlformats.org/officeDocument/2006/math">
                      <m:r>
                        <m:rPr>
                          <m:nor/>
                        </m:rPr>
                        <a:rPr lang="pt-BR" i="0">
                          <a:solidFill>
                            <a:srgbClr val="000000"/>
                          </a:solidFill>
                          <a:latin typeface="Georgia" panose="02040502050405020303" pitchFamily="18" charset="0"/>
                        </a:rPr>
                        <m:t>p</m:t>
                      </m:r>
                      <m:r>
                        <m:rPr>
                          <m:nor/>
                        </m:rPr>
                        <a:rPr lang="pt-BR" i="0">
                          <a:solidFill>
                            <a:srgbClr val="000000"/>
                          </a:solidFill>
                          <a:latin typeface="Georgia" panose="02040502050405020303" pitchFamily="18" charset="0"/>
                        </a:rPr>
                        <m:t> </m:t>
                      </m:r>
                      <m:r>
                        <a:rPr lang="pt-BR" i="1">
                          <a:solidFill>
                            <a:srgbClr val="000000"/>
                          </a:solidFill>
                          <a:latin typeface="Cambria Math" panose="02040503050406030204" pitchFamily="18" charset="0"/>
                        </a:rPr>
                        <m:t>=</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propor</m:t>
                      </m:r>
                      <m:r>
                        <m:rPr>
                          <m:nor/>
                        </m:rPr>
                        <a:rPr lang="pt-BR" i="0">
                          <a:solidFill>
                            <a:srgbClr val="000000"/>
                          </a:solidFill>
                          <a:latin typeface="Georgia" panose="02040502050405020303" pitchFamily="18" charset="0"/>
                        </a:rPr>
                        <m:t>çã</m:t>
                      </m:r>
                      <m:r>
                        <m:rPr>
                          <m:nor/>
                        </m:rPr>
                        <a:rPr lang="pt-BR" i="0">
                          <a:solidFill>
                            <a:srgbClr val="000000"/>
                          </a:solidFill>
                          <a:latin typeface="Georgia" panose="02040502050405020303" pitchFamily="18" charset="0"/>
                        </a:rPr>
                        <m:t>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expressa</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como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decimal</m:t>
                      </m:r>
                      <m:r>
                        <m:rPr>
                          <m:nor/>
                        </m:rPr>
                        <a:rPr lang="pt-BR" i="0">
                          <a:solidFill>
                            <a:srgbClr val="000000"/>
                          </a:solidFill>
                          <a:latin typeface="Georgia" panose="02040502050405020303" pitchFamily="18" charset="0"/>
                        </a:rPr>
                        <m:t> </m:t>
                      </m:r>
                      <m:r>
                        <a:rPr lang="pt-BR" i="1">
                          <a:solidFill>
                            <a:srgbClr val="000000"/>
                          </a:solidFill>
                          <a:latin typeface="Cambria Math" panose="02040503050406030204" pitchFamily="18" charset="0"/>
                        </a:rPr>
                        <m:t>(</m:t>
                      </m:r>
                      <m:r>
                        <m:rPr>
                          <m:nor/>
                        </m:rPr>
                        <a:rPr lang="pt-BR" i="0">
                          <a:solidFill>
                            <a:srgbClr val="000000"/>
                          </a:solidFill>
                          <a:latin typeface="Georgia" panose="02040502050405020303" pitchFamily="18" charset="0"/>
                        </a:rPr>
                        <m:t>usa</m:t>
                      </m:r>
                      <m:r>
                        <m:rPr>
                          <m:nor/>
                        </m:rPr>
                        <a:rPr lang="pt-BR" i="0">
                          <a:solidFill>
                            <a:srgbClr val="000000"/>
                          </a:solidFill>
                          <a:latin typeface="Georgia" panose="02040502050405020303" pitchFamily="18" charset="0"/>
                        </a:rPr>
                        <m:t>−</m:t>
                      </m:r>
                      <m:r>
                        <m:rPr>
                          <m:nor/>
                        </m:rPr>
                        <a:rPr lang="pt-BR" i="0">
                          <a:solidFill>
                            <a:srgbClr val="000000"/>
                          </a:solidFill>
                          <a:latin typeface="Georgia" panose="02040502050405020303" pitchFamily="18" charset="0"/>
                        </a:rPr>
                        <m:t>se</m:t>
                      </m:r>
                      <m:r>
                        <m:rPr>
                          <m:nor/>
                        </m:rPr>
                        <a:rPr lang="pt-BR" i="0">
                          <a:solidFill>
                            <a:srgbClr val="000000"/>
                          </a:solidFill>
                          <a:latin typeface="Georgia" panose="02040502050405020303" pitchFamily="18" charset="0"/>
                        </a:rPr>
                        <m:t> 50%</m:t>
                      </m:r>
                      <m:r>
                        <a:rPr lang="pt-BR" i="1">
                          <a:solidFill>
                            <a:srgbClr val="000000"/>
                          </a:solidFill>
                          <a:latin typeface="Cambria Math" panose="02040503050406030204" pitchFamily="18" charset="0"/>
                        </a:rPr>
                        <m:t>)</m:t>
                      </m:r>
                    </m:oMath>
                    <m:oMath xmlns:m="http://schemas.openxmlformats.org/officeDocument/2006/math">
                      <m:sSup>
                        <m:sSupPr>
                          <m:ctrlPr>
                            <a:rPr lang="pt-BR" i="1">
                              <a:solidFill>
                                <a:srgbClr val="000000"/>
                              </a:solidFill>
                              <a:latin typeface="Cambria Math" panose="02040503050406030204" pitchFamily="18" charset="0"/>
                            </a:rPr>
                          </m:ctrlPr>
                        </m:sSupPr>
                        <m:e>
                          <m:r>
                            <m:rPr>
                              <m:sty m:val="p"/>
                            </m:rPr>
                            <a:rPr lang="pt-BR" i="0">
                              <a:solidFill>
                                <a:srgbClr val="000000"/>
                              </a:solidFill>
                              <a:latin typeface="Cambria Math" panose="02040503050406030204" pitchFamily="18" charset="0"/>
                            </a:rPr>
                            <m:t>D</m:t>
                          </m:r>
                        </m:e>
                        <m:sup>
                          <m:r>
                            <a:rPr lang="pt-BR" i="0">
                              <a:solidFill>
                                <a:srgbClr val="000000"/>
                              </a:solidFill>
                              <a:latin typeface="Cambria Math" panose="02040503050406030204" pitchFamily="18" charset="0"/>
                            </a:rPr>
                            <m:t>2</m:t>
                          </m:r>
                        </m:sup>
                      </m:sSup>
                      <m:r>
                        <a:rPr lang="pt-BR" i="1">
                          <a:solidFill>
                            <a:srgbClr val="000000"/>
                          </a:solidFill>
                          <a:latin typeface="Cambria Math" panose="02040503050406030204" pitchFamily="18" charset="0"/>
                        </a:rPr>
                        <m:t>=</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intervalo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de</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confian</m:t>
                      </m:r>
                      <m:r>
                        <m:rPr>
                          <m:nor/>
                        </m:rPr>
                        <a:rPr lang="pt-BR" i="0">
                          <a:solidFill>
                            <a:srgbClr val="000000"/>
                          </a:solidFill>
                          <a:latin typeface="Georgia" panose="02040502050405020303" pitchFamily="18" charset="0"/>
                        </a:rPr>
                        <m:t>ç</m:t>
                      </m:r>
                      <m:r>
                        <m:rPr>
                          <m:nor/>
                        </m:rPr>
                        <a:rPr lang="pt-BR" i="0">
                          <a:solidFill>
                            <a:srgbClr val="000000"/>
                          </a:solidFill>
                          <a:latin typeface="Georgia" panose="02040502050405020303" pitchFamily="18" charset="0"/>
                        </a:rPr>
                        <m:t>a</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expresso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como</m:t>
                      </m:r>
                      <m:r>
                        <m:rPr>
                          <m:nor/>
                        </m:rPr>
                        <a:rPr lang="pt-BR" i="0">
                          <a:solidFill>
                            <a:srgbClr val="000000"/>
                          </a:solidFill>
                          <a:latin typeface="Georgia" panose="02040502050405020303" pitchFamily="18" charset="0"/>
                        </a:rPr>
                        <m:t> </m:t>
                      </m:r>
                      <m:r>
                        <m:rPr>
                          <m:nor/>
                        </m:rPr>
                        <a:rPr lang="pt-BR" i="0">
                          <a:solidFill>
                            <a:srgbClr val="000000"/>
                          </a:solidFill>
                          <a:latin typeface="Georgia" panose="02040502050405020303" pitchFamily="18" charset="0"/>
                        </a:rPr>
                        <m:t>decimal</m:t>
                      </m:r>
                    </m:oMath>
                  </m:oMathPara>
                </a14:m>
                <a:endParaRPr lang="pt-BR" dirty="0">
                  <a:latin typeface="Georgia" panose="02040502050405020303" pitchFamily="18" charset="0"/>
                </a:endParaRPr>
              </a:p>
            </p:txBody>
          </p:sp>
        </mc:Choice>
        <mc:Fallback xmlns="">
          <p:sp>
            <p:nvSpPr>
              <p:cNvPr id="1026" name="Object 4"/>
              <p:cNvSpPr txBox="1">
                <a:spLocks noGrp="1" noRot="1" noChangeAspect="1" noMove="1" noResize="1" noEditPoints="1" noAdjustHandles="1" noChangeArrowheads="1" noChangeShapeType="1" noTextEdit="1"/>
              </p:cNvSpPr>
              <p:nvPr>
                <p:ph idx="1"/>
              </p:nvPr>
            </p:nvSpPr>
            <p:spPr bwMode="auto">
              <a:xfrm>
                <a:off x="250824" y="2276475"/>
                <a:ext cx="8893175" cy="3275013"/>
              </a:xfrm>
              <a:prstGeom prst="rect">
                <a:avLst/>
              </a:prstGeom>
              <a:blipFill>
                <a:blip r:embed="rId2"/>
                <a:stretch>
                  <a:fillRect/>
                </a:stretch>
              </a:blipFill>
              <a:ln>
                <a:noFill/>
              </a:ln>
              <a:effectLst/>
              <a:extLst/>
            </p:spPr>
            <p:txBody>
              <a:bodyPr/>
              <a:lstStyle/>
              <a:p>
                <a:r>
                  <a:rPr lang="pt-BR">
                    <a:noFill/>
                  </a:rPr>
                  <a:t> </a:t>
                </a:r>
              </a:p>
            </p:txBody>
          </p:sp>
        </mc:Fallback>
      </mc:AlternateContent>
      <p:pic>
        <p:nvPicPr>
          <p:cNvPr id="1028" name="Picture 6" descr="print_community-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607ACECD-7C75-4A77-AC50-0E64DDBD7972}"/>
              </a:ext>
            </a:extLst>
          </p:cNvPr>
          <p:cNvSpPr>
            <a:spLocks noGrp="1"/>
          </p:cNvSpPr>
          <p:nvPr>
            <p:ph type="sldNum" sz="quarter" idx="12"/>
          </p:nvPr>
        </p:nvSpPr>
        <p:spPr/>
        <p:txBody>
          <a:bodyPr/>
          <a:lstStyle/>
          <a:p>
            <a:fld id="{276280FA-1185-4883-88CA-453B1CA696EA}" type="slidenum">
              <a:rPr lang="pt-BR" altLang="pt-BR" smtClean="0"/>
              <a:pPr/>
              <a:t>47</a:t>
            </a:fld>
            <a:endParaRPr lang="pt-BR" altLang="pt-B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pt-BR" altLang="pt-BR" sz="4000"/>
              <a:t>Correção para populações finitas</a:t>
            </a:r>
          </a:p>
        </p:txBody>
      </p:sp>
      <p:graphicFrame>
        <p:nvGraphicFramePr>
          <p:cNvPr id="2050" name="Object 5"/>
          <p:cNvGraphicFramePr>
            <a:graphicFrameLocks noGrp="1" noChangeAspect="1"/>
          </p:cNvGraphicFramePr>
          <p:nvPr>
            <p:ph idx="1"/>
          </p:nvPr>
        </p:nvGraphicFramePr>
        <p:xfrm>
          <a:off x="250825" y="1768475"/>
          <a:ext cx="8642350" cy="4205288"/>
        </p:xfrm>
        <a:graphic>
          <a:graphicData uri="http://schemas.openxmlformats.org/presentationml/2006/ole">
            <mc:AlternateContent xmlns:mc="http://schemas.openxmlformats.org/markup-compatibility/2006">
              <mc:Choice xmlns:v="urn:schemas-microsoft-com:vml" Requires="v">
                <p:oleObj spid="_x0000_s2077" name="Equation" r:id="rId3" imgW="4254480" imgH="2070000" progId="Equation.3">
                  <p:embed/>
                </p:oleObj>
              </mc:Choice>
              <mc:Fallback>
                <p:oleObj name="Equation" r:id="rId3" imgW="4254480" imgH="2070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68475"/>
                        <a:ext cx="8642350" cy="420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2" name="Picture 7" descr="print_community-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FD6AE029-5372-44FF-ABB9-700B1CCE9B00}"/>
              </a:ext>
            </a:extLst>
          </p:cNvPr>
          <p:cNvSpPr>
            <a:spLocks noGrp="1"/>
          </p:cNvSpPr>
          <p:nvPr>
            <p:ph type="sldNum" sz="quarter" idx="12"/>
          </p:nvPr>
        </p:nvSpPr>
        <p:spPr/>
        <p:txBody>
          <a:bodyPr/>
          <a:lstStyle/>
          <a:p>
            <a:fld id="{276280FA-1185-4883-88CA-453B1CA696EA}" type="slidenum">
              <a:rPr lang="pt-BR" altLang="pt-BR" smtClean="0"/>
              <a:pPr/>
              <a:t>48</a:t>
            </a:fld>
            <a:endParaRPr lang="pt-BR" altLang="pt-B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pt-BR" altLang="pt-BR" dirty="0">
                <a:latin typeface="Georgia" panose="02040502050405020303" pitchFamily="18" charset="0"/>
              </a:rPr>
              <a:t>Exemplo:</a:t>
            </a:r>
          </a:p>
        </p:txBody>
      </p:sp>
      <p:sp>
        <p:nvSpPr>
          <p:cNvPr id="3076" name="Rectangle 3"/>
          <p:cNvSpPr>
            <a:spLocks noGrp="1" noChangeArrowheads="1"/>
          </p:cNvSpPr>
          <p:nvPr>
            <p:ph type="body" sz="half" idx="1"/>
          </p:nvPr>
        </p:nvSpPr>
        <p:spPr>
          <a:xfrm>
            <a:off x="457200" y="1600200"/>
            <a:ext cx="8362950" cy="4525963"/>
          </a:xfrm>
        </p:spPr>
        <p:txBody>
          <a:bodyPr/>
          <a:lstStyle/>
          <a:p>
            <a:pPr eaLnBrk="1" hangingPunct="1"/>
            <a:r>
              <a:rPr lang="pt-BR" altLang="pt-BR" sz="2800" dirty="0">
                <a:latin typeface="Georgia" panose="02040502050405020303" pitchFamily="18" charset="0"/>
              </a:rPr>
              <a:t>Qual o tamanho da amostra inicial corrigida, sabendo que temos uma população objeto do estudo de 2500 pessoas, que o intervalo de confiança deva ser de 2% e a probabilidade de 99%?</a:t>
            </a:r>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2023430663"/>
              </p:ext>
            </p:extLst>
          </p:nvPr>
        </p:nvGraphicFramePr>
        <p:xfrm>
          <a:off x="1887538" y="3789363"/>
          <a:ext cx="5799137" cy="2627312"/>
        </p:xfrm>
        <a:graphic>
          <a:graphicData uri="http://schemas.openxmlformats.org/presentationml/2006/ole">
            <mc:AlternateContent xmlns:mc="http://schemas.openxmlformats.org/markup-compatibility/2006">
              <mc:Choice xmlns:v="urn:schemas-microsoft-com:vml" Requires="v">
                <p:oleObj spid="_x0000_s3103" name="Equation" r:id="rId3" imgW="2298600" imgH="1041120" progId="Equation.3">
                  <p:embed/>
                </p:oleObj>
              </mc:Choice>
              <mc:Fallback>
                <p:oleObj name="Equation" r:id="rId3" imgW="2298600" imgH="1041120" progId="Equation.3">
                  <p:embed/>
                  <p:pic>
                    <p:nvPicPr>
                      <p:cNvPr id="0" name="Object 4"/>
                      <p:cNvPicPr>
                        <a:picLocks noChangeAspect="1" noChangeArrowheads="1"/>
                      </p:cNvPicPr>
                      <p:nvPr/>
                    </p:nvPicPr>
                    <p:blipFill>
                      <a:blip r:embed="rId4"/>
                      <a:srcRect/>
                      <a:stretch>
                        <a:fillRect/>
                      </a:stretch>
                    </p:blipFill>
                    <p:spPr bwMode="auto">
                      <a:xfrm>
                        <a:off x="1887538" y="3789363"/>
                        <a:ext cx="5799137" cy="262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7" name="Picture 6" descr="print_community-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03925"/>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a:extLst>
              <a:ext uri="{FF2B5EF4-FFF2-40B4-BE49-F238E27FC236}">
                <a16:creationId xmlns:a16="http://schemas.microsoft.com/office/drawing/2014/main" id="{BB0CD9B4-9DE3-47BF-B6A9-982A51A6DAAC}"/>
              </a:ext>
            </a:extLst>
          </p:cNvPr>
          <p:cNvSpPr>
            <a:spLocks noGrp="1"/>
          </p:cNvSpPr>
          <p:nvPr>
            <p:ph type="sldNum" sz="quarter" idx="12"/>
          </p:nvPr>
        </p:nvSpPr>
        <p:spPr/>
        <p:txBody>
          <a:bodyPr/>
          <a:lstStyle/>
          <a:p>
            <a:fld id="{D0C7F313-BB41-4523-9157-C3C14B0D00E2}" type="slidenum">
              <a:rPr lang="pt-BR" altLang="pt-BR" smtClean="0"/>
              <a:pPr/>
              <a:t>49</a:t>
            </a:fld>
            <a:endParaRPr lang="pt-BR" alt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9ABF536-4927-4F49-9A27-9B9ABA783E26}"/>
              </a:ext>
            </a:extLst>
          </p:cNvPr>
          <p:cNvPicPr>
            <a:picLocks noChangeAspect="1"/>
          </p:cNvPicPr>
          <p:nvPr/>
        </p:nvPicPr>
        <p:blipFill>
          <a:blip r:embed="rId2"/>
          <a:stretch>
            <a:fillRect/>
          </a:stretch>
        </p:blipFill>
        <p:spPr>
          <a:xfrm>
            <a:off x="539552" y="476672"/>
            <a:ext cx="2536156" cy="1798476"/>
          </a:xfrm>
          <a:prstGeom prst="rect">
            <a:avLst/>
          </a:prstGeom>
        </p:spPr>
      </p:pic>
      <p:pic>
        <p:nvPicPr>
          <p:cNvPr id="5" name="Imagem 4">
            <a:extLst>
              <a:ext uri="{FF2B5EF4-FFF2-40B4-BE49-F238E27FC236}">
                <a16:creationId xmlns:a16="http://schemas.microsoft.com/office/drawing/2014/main" id="{738F7346-F8F8-4FC6-A2D8-C0EF4396AA37}"/>
              </a:ext>
            </a:extLst>
          </p:cNvPr>
          <p:cNvPicPr>
            <a:picLocks noChangeAspect="1"/>
          </p:cNvPicPr>
          <p:nvPr/>
        </p:nvPicPr>
        <p:blipFill>
          <a:blip r:embed="rId3"/>
          <a:stretch>
            <a:fillRect/>
          </a:stretch>
        </p:blipFill>
        <p:spPr>
          <a:xfrm>
            <a:off x="549086" y="2492897"/>
            <a:ext cx="4070979" cy="2232248"/>
          </a:xfrm>
          <a:prstGeom prst="rect">
            <a:avLst/>
          </a:prstGeom>
        </p:spPr>
      </p:pic>
      <p:sp>
        <p:nvSpPr>
          <p:cNvPr id="6" name="CaixaDeTexto 5">
            <a:extLst>
              <a:ext uri="{FF2B5EF4-FFF2-40B4-BE49-F238E27FC236}">
                <a16:creationId xmlns:a16="http://schemas.microsoft.com/office/drawing/2014/main" id="{8F5E69A8-DE82-4D1D-9667-63FC2C97B97F}"/>
              </a:ext>
            </a:extLst>
          </p:cNvPr>
          <p:cNvSpPr txBox="1"/>
          <p:nvPr/>
        </p:nvSpPr>
        <p:spPr>
          <a:xfrm>
            <a:off x="3635896" y="406414"/>
            <a:ext cx="4824536" cy="1938992"/>
          </a:xfrm>
          <a:prstGeom prst="rect">
            <a:avLst/>
          </a:prstGeom>
          <a:noFill/>
        </p:spPr>
        <p:txBody>
          <a:bodyPr wrap="square" rtlCol="0">
            <a:spAutoFit/>
          </a:bodyPr>
          <a:lstStyle/>
          <a:p>
            <a:r>
              <a:rPr lang="pt-BR" sz="4000" dirty="0">
                <a:latin typeface="Georgia" panose="02040502050405020303" pitchFamily="18" charset="0"/>
              </a:rPr>
              <a:t>5,3 milhões de propriedades recenseadas</a:t>
            </a:r>
          </a:p>
        </p:txBody>
      </p:sp>
      <p:sp>
        <p:nvSpPr>
          <p:cNvPr id="7" name="CaixaDeTexto 6">
            <a:extLst>
              <a:ext uri="{FF2B5EF4-FFF2-40B4-BE49-F238E27FC236}">
                <a16:creationId xmlns:a16="http://schemas.microsoft.com/office/drawing/2014/main" id="{8A6827A8-4124-482D-B722-DD1EB7073D7B}"/>
              </a:ext>
            </a:extLst>
          </p:cNvPr>
          <p:cNvSpPr txBox="1"/>
          <p:nvPr/>
        </p:nvSpPr>
        <p:spPr>
          <a:xfrm>
            <a:off x="5076056" y="2924944"/>
            <a:ext cx="3168352" cy="1200329"/>
          </a:xfrm>
          <a:prstGeom prst="rect">
            <a:avLst/>
          </a:prstGeom>
          <a:noFill/>
        </p:spPr>
        <p:txBody>
          <a:bodyPr wrap="square" rtlCol="0">
            <a:spAutoFit/>
          </a:bodyPr>
          <a:lstStyle/>
          <a:p>
            <a:r>
              <a:rPr lang="pt-BR" sz="3600" dirty="0">
                <a:latin typeface="Georgia" panose="02040502050405020303" pitchFamily="18" charset="0"/>
              </a:rPr>
              <a:t>19 mil recenseadores</a:t>
            </a:r>
          </a:p>
        </p:txBody>
      </p:sp>
      <p:sp>
        <p:nvSpPr>
          <p:cNvPr id="8" name="CaixaDeTexto 7">
            <a:extLst>
              <a:ext uri="{FF2B5EF4-FFF2-40B4-BE49-F238E27FC236}">
                <a16:creationId xmlns:a16="http://schemas.microsoft.com/office/drawing/2014/main" id="{F9B472A2-2383-4E26-BE30-6A6663430254}"/>
              </a:ext>
            </a:extLst>
          </p:cNvPr>
          <p:cNvSpPr txBox="1"/>
          <p:nvPr/>
        </p:nvSpPr>
        <p:spPr>
          <a:xfrm>
            <a:off x="683568" y="5085184"/>
            <a:ext cx="6984776" cy="1200329"/>
          </a:xfrm>
          <a:prstGeom prst="rect">
            <a:avLst/>
          </a:prstGeom>
          <a:noFill/>
        </p:spPr>
        <p:txBody>
          <a:bodyPr wrap="square" rtlCol="0">
            <a:spAutoFit/>
          </a:bodyPr>
          <a:lstStyle/>
          <a:p>
            <a:r>
              <a:rPr lang="pt-BR" sz="3600" dirty="0">
                <a:latin typeface="Georgia" panose="02040502050405020303" pitchFamily="18" charset="0"/>
              </a:rPr>
              <a:t>Orçamento de mais de 770 milhões de reais</a:t>
            </a:r>
          </a:p>
        </p:txBody>
      </p:sp>
      <p:sp>
        <p:nvSpPr>
          <p:cNvPr id="9" name="Espaço Reservado para Número de Slide 8">
            <a:extLst>
              <a:ext uri="{FF2B5EF4-FFF2-40B4-BE49-F238E27FC236}">
                <a16:creationId xmlns:a16="http://schemas.microsoft.com/office/drawing/2014/main" id="{9AA2734D-A83D-40C3-85F2-EAF0C3DC313C}"/>
              </a:ext>
            </a:extLst>
          </p:cNvPr>
          <p:cNvSpPr>
            <a:spLocks noGrp="1"/>
          </p:cNvSpPr>
          <p:nvPr>
            <p:ph type="sldNum" sz="quarter" idx="12"/>
          </p:nvPr>
        </p:nvSpPr>
        <p:spPr/>
        <p:txBody>
          <a:bodyPr/>
          <a:lstStyle/>
          <a:p>
            <a:fld id="{906CC94C-FC22-4461-A293-26F1121F8D21}" type="slidenum">
              <a:rPr lang="pt-BR" altLang="pt-BR" smtClean="0"/>
              <a:pPr/>
              <a:t>5</a:t>
            </a:fld>
            <a:endParaRPr lang="pt-BR" altLang="pt-BR"/>
          </a:p>
        </p:txBody>
      </p:sp>
    </p:spTree>
    <p:extLst>
      <p:ext uri="{BB962C8B-B14F-4D97-AF65-F5344CB8AC3E}">
        <p14:creationId xmlns:p14="http://schemas.microsoft.com/office/powerpoint/2010/main" val="236509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Georgia" panose="02040502050405020303" pitchFamily="18" charset="0"/>
              </a:rPr>
              <a:t>Exercícios</a:t>
            </a:r>
          </a:p>
        </p:txBody>
      </p:sp>
      <p:sp>
        <p:nvSpPr>
          <p:cNvPr id="3" name="Content Placeholder 2"/>
          <p:cNvSpPr>
            <a:spLocks noGrp="1"/>
          </p:cNvSpPr>
          <p:nvPr>
            <p:ph idx="1"/>
          </p:nvPr>
        </p:nvSpPr>
        <p:spPr/>
        <p:txBody>
          <a:bodyPr/>
          <a:lstStyle/>
          <a:p>
            <a:r>
              <a:rPr lang="pt-BR" dirty="0">
                <a:latin typeface="Georgia" panose="02040502050405020303" pitchFamily="18" charset="0"/>
              </a:rPr>
              <a:t>1. Fazer o exercício anterior para um erro desejado de 5% e probabilidade de 95%.</a:t>
            </a:r>
          </a:p>
          <a:p>
            <a:r>
              <a:rPr lang="pt-BR" dirty="0">
                <a:latin typeface="Georgia" panose="02040502050405020303" pitchFamily="18" charset="0"/>
              </a:rPr>
              <a:t>2. Qual o erro de amostragem (intervalo de confiança) para uma probabilidade de 95%, quando de uma população de 500 pessoas faço uma amostragem de 100 pessoas?</a:t>
            </a:r>
          </a:p>
          <a:p>
            <a:endParaRPr lang="pt-BR" dirty="0">
              <a:latin typeface="Georgia" panose="02040502050405020303" pitchFamily="18" charset="0"/>
            </a:endParaRPr>
          </a:p>
        </p:txBody>
      </p:sp>
      <p:sp>
        <p:nvSpPr>
          <p:cNvPr id="4" name="Espaço Reservado para Número de Slide 3">
            <a:extLst>
              <a:ext uri="{FF2B5EF4-FFF2-40B4-BE49-F238E27FC236}">
                <a16:creationId xmlns:a16="http://schemas.microsoft.com/office/drawing/2014/main" id="{FC9A9E11-6581-476B-A0CE-01E3EC35FE58}"/>
              </a:ext>
            </a:extLst>
          </p:cNvPr>
          <p:cNvSpPr>
            <a:spLocks noGrp="1"/>
          </p:cNvSpPr>
          <p:nvPr>
            <p:ph type="sldNum" sz="quarter" idx="12"/>
          </p:nvPr>
        </p:nvSpPr>
        <p:spPr/>
        <p:txBody>
          <a:bodyPr/>
          <a:lstStyle/>
          <a:p>
            <a:fld id="{276280FA-1185-4883-88CA-453B1CA696EA}" type="slidenum">
              <a:rPr lang="pt-BR" altLang="pt-BR" smtClean="0"/>
              <a:pPr/>
              <a:t>50</a:t>
            </a:fld>
            <a:endParaRPr lang="pt-BR" altLang="pt-BR" dirty="0"/>
          </a:p>
        </p:txBody>
      </p:sp>
    </p:spTree>
    <p:extLst>
      <p:ext uri="{BB962C8B-B14F-4D97-AF65-F5344CB8AC3E}">
        <p14:creationId xmlns:p14="http://schemas.microsoft.com/office/powerpoint/2010/main" val="398316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r>
              <a:rPr lang="pt-BR" altLang="pt-BR" dirty="0">
                <a:latin typeface="Georgia" panose="02040502050405020303" pitchFamily="18" charset="0"/>
              </a:rPr>
              <a:t>Leituras</a:t>
            </a:r>
          </a:p>
        </p:txBody>
      </p:sp>
      <p:sp>
        <p:nvSpPr>
          <p:cNvPr id="45059" name="Espaço Reservado para Conteúdo 2"/>
          <p:cNvSpPr>
            <a:spLocks noGrp="1"/>
          </p:cNvSpPr>
          <p:nvPr>
            <p:ph idx="1"/>
          </p:nvPr>
        </p:nvSpPr>
        <p:spPr/>
        <p:txBody>
          <a:bodyPr/>
          <a:lstStyle/>
          <a:p>
            <a:r>
              <a:rPr lang="pt-BR" altLang="pt-BR" dirty="0">
                <a:latin typeface="Georgia" panose="02040502050405020303" pitchFamily="18" charset="0"/>
              </a:rPr>
              <a:t>Está na página da disciplina, no item LEITURAS, dois trabalhos que deverão ser lidos pelos(as) alunos(as) antes de elaborar o questionário.</a:t>
            </a:r>
          </a:p>
        </p:txBody>
      </p:sp>
      <p:sp>
        <p:nvSpPr>
          <p:cNvPr id="2" name="Espaço Reservado para Número de Slide 1">
            <a:extLst>
              <a:ext uri="{FF2B5EF4-FFF2-40B4-BE49-F238E27FC236}">
                <a16:creationId xmlns:a16="http://schemas.microsoft.com/office/drawing/2014/main" id="{1277DA8B-A271-4B8F-954F-8E9ED007CF3C}"/>
              </a:ext>
            </a:extLst>
          </p:cNvPr>
          <p:cNvSpPr>
            <a:spLocks noGrp="1"/>
          </p:cNvSpPr>
          <p:nvPr>
            <p:ph type="sldNum" sz="quarter" idx="12"/>
          </p:nvPr>
        </p:nvSpPr>
        <p:spPr/>
        <p:txBody>
          <a:bodyPr/>
          <a:lstStyle/>
          <a:p>
            <a:fld id="{276280FA-1185-4883-88CA-453B1CA696EA}" type="slidenum">
              <a:rPr lang="pt-BR" altLang="pt-BR" smtClean="0"/>
              <a:pPr/>
              <a:t>51</a:t>
            </a:fld>
            <a:endParaRPr lang="pt-BR" altLang="pt-B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p:nvPr>
        </p:nvSpPr>
        <p:spPr>
          <a:xfrm>
            <a:off x="684213" y="1412875"/>
            <a:ext cx="7772400" cy="1470025"/>
          </a:xfrm>
        </p:spPr>
        <p:txBody>
          <a:bodyPr/>
          <a:lstStyle/>
          <a:p>
            <a:pPr eaLnBrk="1" hangingPunct="1"/>
            <a:r>
              <a:rPr lang="pt-BR" altLang="pt-BR" sz="8000" dirty="0"/>
              <a:t>Obrigado!!!</a:t>
            </a:r>
          </a:p>
        </p:txBody>
      </p:sp>
      <p:sp>
        <p:nvSpPr>
          <p:cNvPr id="47107" name="Rectangle 5"/>
          <p:cNvSpPr>
            <a:spLocks noGrp="1" noChangeArrowheads="1"/>
          </p:cNvSpPr>
          <p:nvPr>
            <p:ph type="subTitle" idx="1"/>
          </p:nvPr>
        </p:nvSpPr>
        <p:spPr>
          <a:xfrm>
            <a:off x="1691680" y="3140968"/>
            <a:ext cx="6400800" cy="1752600"/>
          </a:xfrm>
        </p:spPr>
        <p:txBody>
          <a:bodyPr/>
          <a:lstStyle/>
          <a:p>
            <a:pPr eaLnBrk="1" hangingPunct="1"/>
            <a:r>
              <a:rPr lang="pt-BR" altLang="pt-BR" sz="5400" dirty="0"/>
              <a:t>Até  a próxima!!!</a:t>
            </a:r>
          </a:p>
        </p:txBody>
      </p:sp>
      <p:pic>
        <p:nvPicPr>
          <p:cNvPr id="47108" name="Picture 6" descr="print_community-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5805488"/>
            <a:ext cx="2592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D6B736E-A7F7-43CD-8223-D52E8BEBA36E}"/>
              </a:ext>
            </a:extLst>
          </p:cNvPr>
          <p:cNvPicPr>
            <a:picLocks noChangeAspect="1"/>
          </p:cNvPicPr>
          <p:nvPr/>
        </p:nvPicPr>
        <p:blipFill>
          <a:blip r:embed="rId2"/>
          <a:stretch>
            <a:fillRect/>
          </a:stretch>
        </p:blipFill>
        <p:spPr>
          <a:xfrm>
            <a:off x="899592" y="-1395536"/>
            <a:ext cx="16100603" cy="9056590"/>
          </a:xfrm>
          <a:prstGeom prst="rect">
            <a:avLst/>
          </a:prstGeom>
        </p:spPr>
      </p:pic>
      <p:sp>
        <p:nvSpPr>
          <p:cNvPr id="9" name="Espaço Reservado para Número de Slide 8">
            <a:extLst>
              <a:ext uri="{FF2B5EF4-FFF2-40B4-BE49-F238E27FC236}">
                <a16:creationId xmlns:a16="http://schemas.microsoft.com/office/drawing/2014/main" id="{9A7F4103-287E-4EEC-BD81-0E0282034996}"/>
              </a:ext>
            </a:extLst>
          </p:cNvPr>
          <p:cNvSpPr>
            <a:spLocks noGrp="1"/>
          </p:cNvSpPr>
          <p:nvPr>
            <p:ph type="sldNum" sz="quarter" idx="12"/>
          </p:nvPr>
        </p:nvSpPr>
        <p:spPr/>
        <p:txBody>
          <a:bodyPr/>
          <a:lstStyle/>
          <a:p>
            <a:fld id="{906CC94C-FC22-4461-A293-26F1121F8D21}" type="slidenum">
              <a:rPr lang="pt-BR" altLang="pt-BR" smtClean="0"/>
              <a:pPr/>
              <a:t>6</a:t>
            </a:fld>
            <a:endParaRPr lang="pt-BR" altLang="pt-BR"/>
          </a:p>
        </p:txBody>
      </p:sp>
    </p:spTree>
    <p:extLst>
      <p:ext uri="{BB962C8B-B14F-4D97-AF65-F5344CB8AC3E}">
        <p14:creationId xmlns:p14="http://schemas.microsoft.com/office/powerpoint/2010/main" val="358803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A79E8EE-32A4-4DAC-96C0-16BA2BB7E6A1}"/>
              </a:ext>
            </a:extLst>
          </p:cNvPr>
          <p:cNvPicPr>
            <a:picLocks noChangeAspect="1"/>
          </p:cNvPicPr>
          <p:nvPr/>
        </p:nvPicPr>
        <p:blipFill>
          <a:blip r:embed="rId2"/>
          <a:stretch>
            <a:fillRect/>
          </a:stretch>
        </p:blipFill>
        <p:spPr>
          <a:xfrm>
            <a:off x="-5365104" y="-1638944"/>
            <a:ext cx="15101230" cy="8496944"/>
          </a:xfrm>
          <a:prstGeom prst="rect">
            <a:avLst/>
          </a:prstGeom>
        </p:spPr>
      </p:pic>
      <p:sp>
        <p:nvSpPr>
          <p:cNvPr id="3" name="Espaço Reservado para Número de Slide 2">
            <a:extLst>
              <a:ext uri="{FF2B5EF4-FFF2-40B4-BE49-F238E27FC236}">
                <a16:creationId xmlns:a16="http://schemas.microsoft.com/office/drawing/2014/main" id="{548F16E0-4E32-46B2-A200-F21C12441AEB}"/>
              </a:ext>
            </a:extLst>
          </p:cNvPr>
          <p:cNvSpPr>
            <a:spLocks noGrp="1"/>
          </p:cNvSpPr>
          <p:nvPr>
            <p:ph type="sldNum" sz="quarter" idx="12"/>
          </p:nvPr>
        </p:nvSpPr>
        <p:spPr/>
        <p:txBody>
          <a:bodyPr/>
          <a:lstStyle/>
          <a:p>
            <a:fld id="{906CC94C-FC22-4461-A293-26F1121F8D21}" type="slidenum">
              <a:rPr lang="pt-BR" altLang="pt-BR" smtClean="0"/>
              <a:pPr/>
              <a:t>7</a:t>
            </a:fld>
            <a:endParaRPr lang="pt-BR" altLang="pt-BR"/>
          </a:p>
        </p:txBody>
      </p:sp>
    </p:spTree>
    <p:extLst>
      <p:ext uri="{BB962C8B-B14F-4D97-AF65-F5344CB8AC3E}">
        <p14:creationId xmlns:p14="http://schemas.microsoft.com/office/powerpoint/2010/main" val="428365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457200" y="-7462"/>
            <a:ext cx="8229600" cy="1143000"/>
          </a:xfrm>
        </p:spPr>
        <p:txBody>
          <a:bodyPr/>
          <a:lstStyle/>
          <a:p>
            <a:r>
              <a:rPr lang="pt-BR" altLang="pt-BR" dirty="0">
                <a:latin typeface="Georgia" panose="02040502050405020303" pitchFamily="18" charset="0"/>
              </a:rPr>
              <a:t>Censo IBGE 2010 (população)</a:t>
            </a:r>
          </a:p>
        </p:txBody>
      </p:sp>
      <p:sp>
        <p:nvSpPr>
          <p:cNvPr id="8195" name="Espaço Reservado para Conteúdo 2"/>
          <p:cNvSpPr>
            <a:spLocks noGrp="1"/>
          </p:cNvSpPr>
          <p:nvPr>
            <p:ph idx="1"/>
          </p:nvPr>
        </p:nvSpPr>
        <p:spPr>
          <a:xfrm>
            <a:off x="457200" y="980728"/>
            <a:ext cx="8229600" cy="4525962"/>
          </a:xfrm>
        </p:spPr>
        <p:txBody>
          <a:bodyPr/>
          <a:lstStyle/>
          <a:p>
            <a:r>
              <a:rPr lang="pt-BR" altLang="pt-BR" sz="2400" dirty="0">
                <a:latin typeface="Georgia" panose="02040502050405020303" pitchFamily="18" charset="0"/>
                <a:cs typeface="Times New Roman" panose="02020603050405020304" pitchFamily="18" charset="0"/>
              </a:rPr>
              <a:t>Número de municípios: 5.565 municípios</a:t>
            </a:r>
          </a:p>
          <a:p>
            <a:r>
              <a:rPr lang="pt-BR" altLang="pt-BR" sz="2400" dirty="0">
                <a:latin typeface="Georgia" panose="02040502050405020303" pitchFamily="18" charset="0"/>
                <a:cs typeface="Times New Roman" panose="02020603050405020304" pitchFamily="18" charset="0"/>
              </a:rPr>
              <a:t>Número de domicílios: aproximadamente 58 milhões de domicílios</a:t>
            </a:r>
          </a:p>
          <a:p>
            <a:r>
              <a:rPr lang="pt-BR" altLang="pt-BR" sz="2400" dirty="0">
                <a:latin typeface="Georgia" panose="02040502050405020303" pitchFamily="18" charset="0"/>
                <a:cs typeface="Times New Roman" panose="02020603050405020304" pitchFamily="18" charset="0"/>
              </a:rPr>
              <a:t>Número de setores censitários: 314.018 setores censitários</a:t>
            </a:r>
          </a:p>
          <a:p>
            <a:r>
              <a:rPr lang="pt-BR" altLang="pt-BR" sz="2400" dirty="0">
                <a:latin typeface="Georgia" panose="02040502050405020303" pitchFamily="18" charset="0"/>
                <a:cs typeface="Times New Roman" panose="02020603050405020304" pitchFamily="18" charset="0"/>
              </a:rPr>
              <a:t>Pessoal contratado e treinado: cerca de 240 mil pessoas (coleta, supervisão, apoio e administrativo)</a:t>
            </a:r>
          </a:p>
          <a:p>
            <a:r>
              <a:rPr lang="pt-BR" altLang="pt-BR" sz="2400" dirty="0">
                <a:latin typeface="Georgia" panose="02040502050405020303" pitchFamily="18" charset="0"/>
                <a:cs typeface="Times New Roman" panose="02020603050405020304" pitchFamily="18" charset="0"/>
              </a:rPr>
              <a:t>Orçamento (2010) : R$ 1,4 bilhão</a:t>
            </a:r>
          </a:p>
          <a:p>
            <a:r>
              <a:rPr lang="pt-BR" altLang="pt-BR" sz="2400" dirty="0">
                <a:latin typeface="Georgia" panose="02040502050405020303" pitchFamily="18" charset="0"/>
                <a:cs typeface="Times New Roman" panose="02020603050405020304" pitchFamily="18" charset="0"/>
              </a:rPr>
              <a:t>Tecnologia: centenas de computadores em rede nacional, rede de comunicação em banda larga e 220 mil computadores de mão equipados com receptores de GPS</a:t>
            </a:r>
          </a:p>
          <a:p>
            <a:r>
              <a:rPr lang="pt-BR" altLang="pt-BR" sz="2400" dirty="0">
                <a:latin typeface="Georgia" panose="02040502050405020303" pitchFamily="18" charset="0"/>
                <a:cs typeface="Times New Roman" panose="02020603050405020304" pitchFamily="18" charset="0"/>
              </a:rPr>
              <a:t>Unidades executoras: 27 unidades estaduais, cerca de 7 mil postos de coleta informatizados e 1.200 Coordenações de Subárea</a:t>
            </a:r>
          </a:p>
          <a:p>
            <a:pPr>
              <a:buFontTx/>
              <a:buNone/>
            </a:pPr>
            <a:endParaRPr lang="pt-BR" altLang="pt-BR" sz="2400" dirty="0">
              <a:latin typeface="Georgia" panose="02040502050405020303" pitchFamily="18" charset="0"/>
              <a:cs typeface="Times New Roman" panose="02020603050405020304" pitchFamily="18" charset="0"/>
            </a:endParaRPr>
          </a:p>
        </p:txBody>
      </p:sp>
      <p:sp>
        <p:nvSpPr>
          <p:cNvPr id="2" name="Espaço Reservado para Número de Slide 1">
            <a:extLst>
              <a:ext uri="{FF2B5EF4-FFF2-40B4-BE49-F238E27FC236}">
                <a16:creationId xmlns:a16="http://schemas.microsoft.com/office/drawing/2014/main" id="{F9D489BE-5B01-4457-BD7D-123CD79CE21C}"/>
              </a:ext>
            </a:extLst>
          </p:cNvPr>
          <p:cNvSpPr>
            <a:spLocks noGrp="1"/>
          </p:cNvSpPr>
          <p:nvPr>
            <p:ph type="sldNum" sz="quarter" idx="12"/>
          </p:nvPr>
        </p:nvSpPr>
        <p:spPr/>
        <p:txBody>
          <a:bodyPr/>
          <a:lstStyle/>
          <a:p>
            <a:fld id="{276280FA-1185-4883-88CA-453B1CA696EA}" type="slidenum">
              <a:rPr lang="pt-BR" altLang="pt-BR" smtClean="0"/>
              <a:pPr/>
              <a:t>8</a:t>
            </a:fld>
            <a:endParaRPr lang="pt-BR" alt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8E2DC-C5FB-4A4C-B579-079D20D36249}"/>
              </a:ext>
            </a:extLst>
          </p:cNvPr>
          <p:cNvSpPr>
            <a:spLocks noGrp="1"/>
          </p:cNvSpPr>
          <p:nvPr>
            <p:ph type="title"/>
          </p:nvPr>
        </p:nvSpPr>
        <p:spPr/>
        <p:txBody>
          <a:bodyPr/>
          <a:lstStyle/>
          <a:p>
            <a:r>
              <a:rPr lang="pt-BR" dirty="0">
                <a:latin typeface="Georgia" panose="02040502050405020303" pitchFamily="18" charset="0"/>
              </a:rPr>
              <a:t>IBGE – Censo Demográfico 2020</a:t>
            </a:r>
          </a:p>
        </p:txBody>
      </p:sp>
      <p:sp>
        <p:nvSpPr>
          <p:cNvPr id="3" name="Espaço Reservado para Conteúdo 2">
            <a:extLst>
              <a:ext uri="{FF2B5EF4-FFF2-40B4-BE49-F238E27FC236}">
                <a16:creationId xmlns:a16="http://schemas.microsoft.com/office/drawing/2014/main" id="{A56EDADF-2452-46B3-83EB-49D90B5D293F}"/>
              </a:ext>
            </a:extLst>
          </p:cNvPr>
          <p:cNvSpPr>
            <a:spLocks noGrp="1"/>
          </p:cNvSpPr>
          <p:nvPr>
            <p:ph idx="1"/>
          </p:nvPr>
        </p:nvSpPr>
        <p:spPr>
          <a:xfrm>
            <a:off x="458516" y="1957387"/>
            <a:ext cx="8229600" cy="4525963"/>
          </a:xfrm>
        </p:spPr>
        <p:txBody>
          <a:bodyPr/>
          <a:lstStyle/>
          <a:p>
            <a:r>
              <a:rPr lang="pt-BR" sz="2800" dirty="0">
                <a:latin typeface="Georgia" panose="02040502050405020303" pitchFamily="18" charset="0"/>
              </a:rPr>
              <a:t>Questionário básico será aplicado a 71 milhões de domicílios brasileiros e tem 26 questões.</a:t>
            </a:r>
          </a:p>
          <a:p>
            <a:r>
              <a:rPr lang="pt-BR" sz="2800" dirty="0">
                <a:latin typeface="Georgia" panose="02040502050405020303" pitchFamily="18" charset="0"/>
              </a:rPr>
              <a:t>Questionário de amostra será aplicado a 10% dos domicílios, ou sejam 7,1 milhões de domicílios.</a:t>
            </a:r>
          </a:p>
          <a:p>
            <a:r>
              <a:rPr lang="pt-BR" sz="2800" dirty="0">
                <a:latin typeface="Georgia" panose="02040502050405020303" pitchFamily="18" charset="0"/>
              </a:rPr>
              <a:t>Serão amostrados os 5570 municípios brasileiros e contratados 180.000 recenseadores. Os trabalhos de coleta de dados serão feitos de agosto a outubro de 2020.</a:t>
            </a:r>
          </a:p>
          <a:p>
            <a:r>
              <a:rPr lang="pt-BR" sz="2800" dirty="0">
                <a:latin typeface="Georgia" panose="02040502050405020303" pitchFamily="18" charset="0"/>
              </a:rPr>
              <a:t>Orçamento 2,3 bilhões de reais.</a:t>
            </a:r>
          </a:p>
        </p:txBody>
      </p:sp>
      <p:sp>
        <p:nvSpPr>
          <p:cNvPr id="4" name="Espaço Reservado para Número de Slide 3">
            <a:extLst>
              <a:ext uri="{FF2B5EF4-FFF2-40B4-BE49-F238E27FC236}">
                <a16:creationId xmlns:a16="http://schemas.microsoft.com/office/drawing/2014/main" id="{FD6BB42D-114C-44C8-A5A7-49FFE7B72270}"/>
              </a:ext>
            </a:extLst>
          </p:cNvPr>
          <p:cNvSpPr>
            <a:spLocks noGrp="1"/>
          </p:cNvSpPr>
          <p:nvPr>
            <p:ph type="sldNum" sz="quarter" idx="12"/>
          </p:nvPr>
        </p:nvSpPr>
        <p:spPr/>
        <p:txBody>
          <a:bodyPr/>
          <a:lstStyle/>
          <a:p>
            <a:fld id="{276280FA-1185-4883-88CA-453B1CA696EA}" type="slidenum">
              <a:rPr lang="pt-BR" altLang="pt-BR" smtClean="0"/>
              <a:pPr/>
              <a:t>9</a:t>
            </a:fld>
            <a:endParaRPr lang="pt-BR" altLang="pt-BR"/>
          </a:p>
        </p:txBody>
      </p:sp>
    </p:spTree>
    <p:extLst>
      <p:ext uri="{BB962C8B-B14F-4D97-AF65-F5344CB8AC3E}">
        <p14:creationId xmlns:p14="http://schemas.microsoft.com/office/powerpoint/2010/main" val="1874121455"/>
      </p:ext>
    </p:extLst>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2563</Words>
  <Application>Microsoft Office PowerPoint</Application>
  <PresentationFormat>Apresentação na tela (4:3)</PresentationFormat>
  <Paragraphs>336</Paragraphs>
  <Slides>52</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52</vt:i4>
      </vt:variant>
    </vt:vector>
  </HeadingPairs>
  <TitlesOfParts>
    <vt:vector size="59" baseType="lpstr">
      <vt:lpstr>Arial</vt:lpstr>
      <vt:lpstr>Calibri</vt:lpstr>
      <vt:lpstr>Cambria Math</vt:lpstr>
      <vt:lpstr>Georgia</vt:lpstr>
      <vt:lpstr>Times New Roman</vt:lpstr>
      <vt:lpstr>Design padrão</vt:lpstr>
      <vt:lpstr>Equation</vt:lpstr>
      <vt:lpstr>INVENTÁRIO FLORESTAL</vt:lpstr>
      <vt:lpstr>O que é uma pesquisa?</vt:lpstr>
      <vt:lpstr>Tipos de pesquisa (IBGE)</vt:lpstr>
      <vt:lpstr>Censo Agropecuário, Florestal e Aquícola (IBGE)</vt:lpstr>
      <vt:lpstr>Apresentação do PowerPoint</vt:lpstr>
      <vt:lpstr>Apresentação do PowerPoint</vt:lpstr>
      <vt:lpstr>Apresentação do PowerPoint</vt:lpstr>
      <vt:lpstr>Censo IBGE 2010 (população)</vt:lpstr>
      <vt:lpstr>IBGE – Censo Demográfico 2020</vt:lpstr>
      <vt:lpstr>Tipos de Pesquisa  (Ibope, AC Nielsen, Kleffmann, DataFolha e mais 180 empresas)</vt:lpstr>
      <vt:lpstr>Três em cada quatro brasileiros declaram ter medo de andar de avião</vt:lpstr>
      <vt:lpstr>Pesquisa Eleitoral eleição presidencial de 2014</vt:lpstr>
      <vt:lpstr>Pesquisa Eleitoral: eleição presidencial    (votos válidos nos levantamentos realizados em 5 e 6/10/2018)</vt:lpstr>
      <vt:lpstr>Estratificação: </vt:lpstr>
      <vt:lpstr>Perfil dos entrevistados</vt:lpstr>
      <vt:lpstr>Pesquisa científica</vt:lpstr>
      <vt:lpstr>Modos de conduzir uma pesquisa</vt:lpstr>
      <vt:lpstr>Algumas premissas</vt:lpstr>
      <vt:lpstr>Florestal</vt:lpstr>
      <vt:lpstr>Inventário Florestal Nacional (SFB)</vt:lpstr>
      <vt:lpstr>Apresentação do PowerPoint</vt:lpstr>
      <vt:lpstr>Premissas</vt:lpstr>
      <vt:lpstr>Planejamento de uma pesquisa</vt:lpstr>
      <vt:lpstr>Não resposta</vt:lpstr>
      <vt:lpstr>A não resposta</vt:lpstr>
      <vt:lpstr>Correção para não resposta</vt:lpstr>
      <vt:lpstr>Desenho de um questionário</vt:lpstr>
      <vt:lpstr>Tipos de questões:</vt:lpstr>
      <vt:lpstr>Questão aberta</vt:lpstr>
      <vt:lpstr>Questão fechada</vt:lpstr>
      <vt:lpstr>Resposta múltipla</vt:lpstr>
      <vt:lpstr>Apresentação do PowerPoint</vt:lpstr>
      <vt:lpstr>Estrutura complexa</vt:lpstr>
      <vt:lpstr>Respostas ordinais</vt:lpstr>
      <vt:lpstr>Respostas em escalas</vt:lpstr>
      <vt:lpstr>Redação das perguntas</vt:lpstr>
      <vt:lpstr>Seja sucinto e claro</vt:lpstr>
      <vt:lpstr>Evite questões duplas</vt:lpstr>
      <vt:lpstr>Evite as questões negativas</vt:lpstr>
      <vt:lpstr>Pergunte por respostas precisas</vt:lpstr>
      <vt:lpstr>Evite questões direcionadas</vt:lpstr>
      <vt:lpstr>Pré-teste do questionário</vt:lpstr>
      <vt:lpstr>Entrevistas pessoais</vt:lpstr>
      <vt:lpstr>Entrevista por telefone</vt:lpstr>
      <vt:lpstr>Desvantagens da entrevista por telefone</vt:lpstr>
      <vt:lpstr>Resumo</vt:lpstr>
      <vt:lpstr>Como calcular o tamanho da amostra inicial?</vt:lpstr>
      <vt:lpstr>Correção para populações finitas</vt:lpstr>
      <vt:lpstr>Exemplo:</vt:lpstr>
      <vt:lpstr>Exercícios</vt:lpstr>
      <vt:lpstr>Leituras</vt:lpstr>
      <vt:lpstr>Obrigado!!!</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QUANTITATIVOS PARA A GESTÃO AMBIENTAL</dc:title>
  <dc:creator>particular</dc:creator>
  <cp:lastModifiedBy>Hilton Thadeu</cp:lastModifiedBy>
  <cp:revision>51</cp:revision>
  <dcterms:created xsi:type="dcterms:W3CDTF">2007-08-25T13:18:48Z</dcterms:created>
  <dcterms:modified xsi:type="dcterms:W3CDTF">2019-10-12T13:04:21Z</dcterms:modified>
</cp:coreProperties>
</file>